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cc49c7ad5494c73" /><Relationship Type="http://schemas.openxmlformats.org/officeDocument/2006/relationships/extended-properties" Target="/docProps/app.xml" Id="R719f6815100746d7" /><Relationship Type="http://schemas.openxmlformats.org/officeDocument/2006/relationships/officeDocument" Target="/ppt/presentation.xml" Id="R372ad47c12c247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46366eaba64746"/>
  </p:sldMasterIdLst>
  <p:notesMasterIdLst>
    <p:notesMasterId xmlns:r="http://schemas.openxmlformats.org/officeDocument/2006/relationships" r:id="R52d266680b094b39"/>
  </p:notesMasterIdLst>
  <p:sldIdLst>
    <p:sldId xmlns:r="http://schemas.openxmlformats.org/officeDocument/2006/relationships" id="256" r:id="R2dd8c838ff094aaa"/>
    <p:sldId xmlns:r="http://schemas.openxmlformats.org/officeDocument/2006/relationships" id="257" r:id="R335fe5389b904b53"/>
    <p:sldId xmlns:r="http://schemas.openxmlformats.org/officeDocument/2006/relationships" id="258" r:id="Re097f21d13d149f6"/>
    <p:sldId xmlns:r="http://schemas.openxmlformats.org/officeDocument/2006/relationships" id="259" r:id="Rbeb77d1f8dd94244"/>
    <p:sldId xmlns:r="http://schemas.openxmlformats.org/officeDocument/2006/relationships" id="260" r:id="R7da88b70c06c4b89"/>
    <p:sldId xmlns:r="http://schemas.openxmlformats.org/officeDocument/2006/relationships" id="261" r:id="R4138c62c9d754f95"/>
    <p:sldId xmlns:r="http://schemas.openxmlformats.org/officeDocument/2006/relationships" id="262" r:id="R601303d36ce24c8c"/>
    <p:sldId xmlns:r="http://schemas.openxmlformats.org/officeDocument/2006/relationships" id="263" r:id="Rd9a6ea27d6ca4e73"/>
    <p:sldId xmlns:r="http://schemas.openxmlformats.org/officeDocument/2006/relationships" id="264" r:id="R9cd62f84d061414d"/>
    <p:sldId xmlns:r="http://schemas.openxmlformats.org/officeDocument/2006/relationships" id="265" r:id="Ref6aa51cd641450a"/>
    <p:sldId xmlns:r="http://schemas.openxmlformats.org/officeDocument/2006/relationships" id="266" r:id="Rdd3c3199d7034422"/>
    <p:sldId xmlns:r="http://schemas.openxmlformats.org/officeDocument/2006/relationships" id="267" r:id="R13de58b815b44bf7"/>
    <p:sldId xmlns:r="http://schemas.openxmlformats.org/officeDocument/2006/relationships" id="268" r:id="Rc5d02a4419d246cb"/>
    <p:sldId xmlns:r="http://schemas.openxmlformats.org/officeDocument/2006/relationships" id="269" r:id="R78ae5c7da9214023"/>
    <p:sldId xmlns:r="http://schemas.openxmlformats.org/officeDocument/2006/relationships" id="270" r:id="Rd34a4382b0e545e4"/>
    <p:sldId xmlns:r="http://schemas.openxmlformats.org/officeDocument/2006/relationships" id="271" r:id="Rb84b2b6c631541f8"/>
    <p:sldId xmlns:r="http://schemas.openxmlformats.org/officeDocument/2006/relationships" id="272" r:id="Rfd779dd094cf4050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8f4be251c554df1" /><Relationship Type="http://schemas.openxmlformats.org/officeDocument/2006/relationships/slideMaster" Target="/ppt/slideMasters/slideMaster1.xml" Id="Rc046366eaba64746" /><Relationship Type="http://schemas.openxmlformats.org/officeDocument/2006/relationships/notesMaster" Target="/ppt/notesMasters/notesMaster1.xml" Id="R52d266680b094b39" /><Relationship Type="http://schemas.openxmlformats.org/officeDocument/2006/relationships/presProps" Target="/ppt/presProps.xml" Id="R3d3cb3b023a44ce7" /><Relationship Type="http://schemas.openxmlformats.org/officeDocument/2006/relationships/tableStyles" Target="/ppt/tableStyles.xml" Id="R9b572dc29e6d4511" /><Relationship Type="http://schemas.openxmlformats.org/officeDocument/2006/relationships/slide" Target="/ppt/slides/slide1.xml" Id="R2dd8c838ff094aaa" /><Relationship Type="http://schemas.openxmlformats.org/officeDocument/2006/relationships/slide" Target="/ppt/slides/slide2.xml" Id="R335fe5389b904b53" /><Relationship Type="http://schemas.openxmlformats.org/officeDocument/2006/relationships/slide" Target="/ppt/slides/slide3.xml" Id="Re097f21d13d149f6" /><Relationship Type="http://schemas.openxmlformats.org/officeDocument/2006/relationships/slide" Target="/ppt/slides/slide4.xml" Id="Rbeb77d1f8dd94244" /><Relationship Type="http://schemas.openxmlformats.org/officeDocument/2006/relationships/slide" Target="/ppt/slides/slide5.xml" Id="R7da88b70c06c4b89" /><Relationship Type="http://schemas.openxmlformats.org/officeDocument/2006/relationships/slide" Target="/ppt/slides/slide6.xml" Id="R4138c62c9d754f95" /><Relationship Type="http://schemas.openxmlformats.org/officeDocument/2006/relationships/slide" Target="/ppt/slides/slide7.xml" Id="R601303d36ce24c8c" /><Relationship Type="http://schemas.openxmlformats.org/officeDocument/2006/relationships/slide" Target="/ppt/slides/slide8.xml" Id="Rd9a6ea27d6ca4e73" /><Relationship Type="http://schemas.openxmlformats.org/officeDocument/2006/relationships/slide" Target="/ppt/slides/slide9.xml" Id="R9cd62f84d061414d" /><Relationship Type="http://schemas.openxmlformats.org/officeDocument/2006/relationships/slide" Target="/ppt/slides/slide10.xml" Id="Ref6aa51cd641450a" /><Relationship Type="http://schemas.openxmlformats.org/officeDocument/2006/relationships/slide" Target="/ppt/slides/slide11.xml" Id="Rdd3c3199d7034422" /><Relationship Type="http://schemas.openxmlformats.org/officeDocument/2006/relationships/slide" Target="/ppt/slides/slide12.xml" Id="R13de58b815b44bf7" /><Relationship Type="http://schemas.openxmlformats.org/officeDocument/2006/relationships/slide" Target="/ppt/slides/slide13.xml" Id="Rc5d02a4419d246cb" /><Relationship Type="http://schemas.openxmlformats.org/officeDocument/2006/relationships/slide" Target="/ppt/slides/slide14.xml" Id="R78ae5c7da9214023" /><Relationship Type="http://schemas.openxmlformats.org/officeDocument/2006/relationships/slide" Target="/ppt/slides/slide15.xml" Id="Rd34a4382b0e545e4" /><Relationship Type="http://schemas.openxmlformats.org/officeDocument/2006/relationships/slide" Target="/ppt/slides/slide16.xml" Id="Rb84b2b6c631541f8" /><Relationship Type="http://schemas.openxmlformats.org/officeDocument/2006/relationships/slide" Target="/ppt/slides/slide17.xml" Id="Rfd779dd094cf405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9569e41399a48b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bfe6860af0e4283" /><Relationship Type="http://schemas.openxmlformats.org/officeDocument/2006/relationships/notesMaster" Target="/ppt/notesMasters/notesMaster1.xml" Id="R5d2ad6bf22dc47b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7bb7ad93e624804" /><Relationship Type="http://schemas.openxmlformats.org/officeDocument/2006/relationships/notesMaster" Target="/ppt/notesMasters/notesMaster1.xml" Id="R50db71259059434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c0f663613ef43d0" /><Relationship Type="http://schemas.openxmlformats.org/officeDocument/2006/relationships/notesMaster" Target="/ppt/notesMasters/notesMaster1.xml" Id="R8b2e5b247f5e43f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d026aab43a14c45" /><Relationship Type="http://schemas.openxmlformats.org/officeDocument/2006/relationships/notesMaster" Target="/ppt/notesMasters/notesMaster1.xml" Id="R60a746b160a340d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cc696d6b0404646" /><Relationship Type="http://schemas.openxmlformats.org/officeDocument/2006/relationships/notesMaster" Target="/ppt/notesMasters/notesMaster1.xml" Id="Rf75f3e4352c74f6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8e7e9fb2cbd43a6" /><Relationship Type="http://schemas.openxmlformats.org/officeDocument/2006/relationships/notesMaster" Target="/ppt/notesMasters/notesMaster1.xml" Id="R8f09fa2dde7b4a2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e7511f432994276" /><Relationship Type="http://schemas.openxmlformats.org/officeDocument/2006/relationships/notesMaster" Target="/ppt/notesMasters/notesMaster1.xml" Id="R65745c0e0ae2437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f414bb7e4974357" /><Relationship Type="http://schemas.openxmlformats.org/officeDocument/2006/relationships/notesMaster" Target="/ppt/notesMasters/notesMaster1.xml" Id="Rda585e0f7f64488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26d26779dee484a" /><Relationship Type="http://schemas.openxmlformats.org/officeDocument/2006/relationships/notesMaster" Target="/ppt/notesMasters/notesMaster1.xml" Id="R201621e346d044e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00f40c71f7b4df0" /><Relationship Type="http://schemas.openxmlformats.org/officeDocument/2006/relationships/notesMaster" Target="/ppt/notesMasters/notesMaster1.xml" Id="R8abe54aeb5ef42f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0dbbeed8b0641a7" /><Relationship Type="http://schemas.openxmlformats.org/officeDocument/2006/relationships/notesMaster" Target="/ppt/notesMasters/notesMaster1.xml" Id="R9bff56e043dc4f3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04834524e2b4e26" /><Relationship Type="http://schemas.openxmlformats.org/officeDocument/2006/relationships/notesMaster" Target="/ppt/notesMasters/notesMaster1.xml" Id="R69773f2e06094f5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5473d2b00ba4ba9" /><Relationship Type="http://schemas.openxmlformats.org/officeDocument/2006/relationships/notesMaster" Target="/ppt/notesMasters/notesMaster1.xml" Id="Rea442adfd892466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c321f6657b8458a" /><Relationship Type="http://schemas.openxmlformats.org/officeDocument/2006/relationships/notesMaster" Target="/ppt/notesMasters/notesMaster1.xml" Id="R56ea7318df274a2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a80f4295d9b4e83" /><Relationship Type="http://schemas.openxmlformats.org/officeDocument/2006/relationships/notesMaster" Target="/ppt/notesMasters/notesMaster1.xml" Id="R4a479a47869b43f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795f42dc92f470c" /><Relationship Type="http://schemas.openxmlformats.org/officeDocument/2006/relationships/notesMaster" Target="/ppt/notesMasters/notesMaster1.xml" Id="R6bf9662d0d62431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f2dcf5f529c4be3" /><Relationship Type="http://schemas.openxmlformats.org/officeDocument/2006/relationships/notesMaster" Target="/ppt/notesMasters/notesMaster1.xml" Id="R599bd238ff964ed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event, audience and sponsorship information; owned Transformation Gap Summit brand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event, audience and sponsorship information; owned Transformation Gap Summit brand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package facts; generated six-lenses visual is an owned production asset.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event, audience and sponsorship information; owned Transformation Gap Summit brand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activation pricing and AI governance terms; generated AI Guide visual is an owned production asset.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event, audience and sponsorship information; owned Transformation Gap Summit brand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event, audience and sponsorship information; owned Transformation Gap Summit brand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event, audience and sponsorship information; owned Transformation Gap Summit brand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event and partnership information; generated bridge visual is an owned production asset.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summit positioning; generated bridge visual is an owned production asset.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event, audience and sponsorship information; owned Transformation Gap Summit brand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event, audience and sponsorship information; owned Transformation Gap Summit brand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six-lens framework; generated six-lenses visual is an owned production asset.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event, audience and sponsorship information; owned Transformation Gap Summit brand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event, audience and sponsorship information; owned Transformation Gap Summit brand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event, audience and sponsorship information; owned Transformation Gap Summit brand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event, audience and sponsorship information; owned Transformation Gap Summit brand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61b923c3c4ef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21682c007b4425b" /><Relationship Type="http://schemas.openxmlformats.org/officeDocument/2006/relationships/slideLayout" Target="/ppt/slideLayouts/slideLayout1.xml" Id="Re1391f335c4249f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91f335c4249f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0111dc1db49a2" /><Relationship Type="http://schemas.openxmlformats.org/officeDocument/2006/relationships/image" Target="/ppt/media/image.png" Id="Re0628147893c457b" /><Relationship Type="http://schemas.openxmlformats.org/officeDocument/2006/relationships/notesSlide" Target="/ppt/notesSlides/notesSlide1.xml" Id="R9a397bfa96b4458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992fa913049ad" /><Relationship Type="http://schemas.openxmlformats.org/officeDocument/2006/relationships/notesSlide" Target="/ppt/notesSlides/notesSlide10.xml" Id="R87677d8e077641d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b39c9a8ce4ea4" /><Relationship Type="http://schemas.openxmlformats.org/officeDocument/2006/relationships/image" Target="/ppt/media/image6.png" Id="R192c586110a441ea" /><Relationship Type="http://schemas.openxmlformats.org/officeDocument/2006/relationships/notesSlide" Target="/ppt/notesSlides/notesSlide11.xml" Id="R8f92d569d78947e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4aed320d144e9" /><Relationship Type="http://schemas.openxmlformats.org/officeDocument/2006/relationships/notesSlide" Target="/ppt/notesSlides/notesSlide12.xml" Id="R21c034acfe64426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d03d3f71945e2" /><Relationship Type="http://schemas.openxmlformats.org/officeDocument/2006/relationships/image" Target="/ppt/media/image7.png" Id="R12e8b92d66f341e5" /><Relationship Type="http://schemas.openxmlformats.org/officeDocument/2006/relationships/notesSlide" Target="/ppt/notesSlides/notesSlide13.xml" Id="Rb6078f357d014e7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a27bae47841ea" /><Relationship Type="http://schemas.openxmlformats.org/officeDocument/2006/relationships/notesSlide" Target="/ppt/notesSlides/notesSlide14.xml" Id="R838998a9b8dc4e2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11b5c5e624d0a" /><Relationship Type="http://schemas.openxmlformats.org/officeDocument/2006/relationships/notesSlide" Target="/ppt/notesSlides/notesSlide15.xml" Id="Recca06669197465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a22adad6a4dd3" /><Relationship Type="http://schemas.openxmlformats.org/officeDocument/2006/relationships/notesSlide" Target="/ppt/notesSlides/notesSlide16.xml" Id="R99cf4abac965434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f5f293e0f41c4" /><Relationship Type="http://schemas.openxmlformats.org/officeDocument/2006/relationships/image" Target="/ppt/media/image8.png" Id="Rdc4bf13f6a6d4f02" /><Relationship Type="http://schemas.openxmlformats.org/officeDocument/2006/relationships/notesSlide" Target="/ppt/notesSlides/notesSlide17.xml" Id="R2fc0a9ebb2a9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108efddd74ce8" /><Relationship Type="http://schemas.openxmlformats.org/officeDocument/2006/relationships/image" Target="/ppt/media/image2.png" Id="Rc29d0957ecbf47d9" /><Relationship Type="http://schemas.openxmlformats.org/officeDocument/2006/relationships/notesSlide" Target="/ppt/notesSlides/notesSlide2.xml" Id="R84c32ae0d126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230e850ef4a0d" /><Relationship Type="http://schemas.openxmlformats.org/officeDocument/2006/relationships/image" Target="/ppt/media/image3.png" Id="R21d3c26ac87c4e98" /><Relationship Type="http://schemas.openxmlformats.org/officeDocument/2006/relationships/notesSlide" Target="/ppt/notesSlides/notesSlide3.xml" Id="Rebc6d6da88b644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559fb9fe54d76" /><Relationship Type="http://schemas.openxmlformats.org/officeDocument/2006/relationships/image" Target="/ppt/media/image.jpeg" Id="R2147a18246e3401f" /><Relationship Type="http://schemas.openxmlformats.org/officeDocument/2006/relationships/image" Target="/ppt/media/image2.jpeg" Id="R76bf592ffce54ee4" /><Relationship Type="http://schemas.openxmlformats.org/officeDocument/2006/relationships/notesSlide" Target="/ppt/notesSlides/notesSlide4.xml" Id="R75c8e546b57a42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72b005a0044b7" /><Relationship Type="http://schemas.openxmlformats.org/officeDocument/2006/relationships/image" Target="/ppt/media/image4.png" Id="Rbdd2470fe4f54533" /><Relationship Type="http://schemas.openxmlformats.org/officeDocument/2006/relationships/notesSlide" Target="/ppt/notesSlides/notesSlide5.xml" Id="R3a1ba262917f40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12633eb904247" /><Relationship Type="http://schemas.openxmlformats.org/officeDocument/2006/relationships/image" Target="/ppt/media/image5.png" Id="Re6814b066e564d51" /><Relationship Type="http://schemas.openxmlformats.org/officeDocument/2006/relationships/notesSlide" Target="/ppt/notesSlides/notesSlide6.xml" Id="Rc2740561b8a143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3bef5b51c4e1f" /><Relationship Type="http://schemas.openxmlformats.org/officeDocument/2006/relationships/notesSlide" Target="/ppt/notesSlides/notesSlide7.xml" Id="R4d6de49e6d89453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db537c2a5453d" /><Relationship Type="http://schemas.openxmlformats.org/officeDocument/2006/relationships/notesSlide" Target="/ppt/notesSlides/notesSlide8.xml" Id="R7c925b4af75b413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2ac4b071c4380" /><Relationship Type="http://schemas.openxmlformats.org/officeDocument/2006/relationships/notesSlide" Target="/ppt/notesSlides/notesSlide9.xml" Id="R3ce552e218a94b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628147893c457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4AAF4E-E832-4806-8CB2-D5C58C781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239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80A">
              <a:alpha val="8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668130-A37B-46C1-B6C0-38B2BF9CC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0"/>
            <a:ext cx="2476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80A">
              <a:alpha val="3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D01B07-3EA6-4C82-B408-3286FA18F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28650"/>
            <a:ext cx="561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F0C76F"/>
                </a:solidFill>
              </a:defRPr>
            </a:pPr>
            <a:r>
              <a:rPr sz="1125" b="1" i="0">
                <a:solidFill>
                  <a:srgbClr val="F0C76F"/>
                </a:solidFill>
              </a:rPr>
              <a:t>THE TRANSFORMATION GAP SUMMIT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D607E62-DE33-46EC-B29A-EE38D212D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04900"/>
            <a:ext cx="876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0C76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547DAF-7B23-4E12-870D-0E087B6B8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428750"/>
            <a:ext cx="58102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4350" b="1" i="0">
                <a:solidFill>
                  <a:srgbClr val="F8F7F4"/>
                </a:solidFill>
              </a:defRPr>
            </a:pPr>
            <a:r>
              <a:rPr sz="4350" b="1" i="0">
                <a:solidFill>
                  <a:srgbClr val="F8F7F4"/>
                </a:solidFill>
              </a:rPr>
              <a:t>Become part of real</a:t>
            </a:r>
          </a:p>
          <a:p xmlns:a="http://schemas.openxmlformats.org/drawingml/2006/main">
            <a:pPr algn="l">
              <a:buNone/>
              <a:defRPr sz="4350" b="1" i="0">
                <a:solidFill>
                  <a:srgbClr val="F8F7F4"/>
                </a:solidFill>
              </a:defRPr>
            </a:pPr>
            <a:r>
              <a:rPr sz="4350" b="1" i="0">
                <a:solidFill>
                  <a:srgbClr val="F8F7F4"/>
                </a:solidFill>
              </a:rPr>
              <a:t>transformation.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47BE65D-C1E6-4D65-92C2-FF79EEC19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81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F0C76F"/>
                </a:solidFill>
              </a:defRPr>
            </a:pPr>
            <a:r>
              <a:rPr sz="1125" b="1" i="0">
                <a:solidFill>
                  <a:srgbClr val="F0C76F"/>
                </a:solidFill>
              </a:rPr>
              <a:t>PARTNERSHIP OPPORTUNITIES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320249-AA8C-431F-954F-FA3F4E79E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38550"/>
            <a:ext cx="5429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0" i="0">
                <a:solidFill>
                  <a:srgbClr val="F8F7F4"/>
                </a:solidFill>
              </a:defRPr>
            </a:pPr>
            <a:r>
              <a:rPr sz="1575" b="0" i="0">
                <a:solidFill>
                  <a:srgbClr val="F8F7F4"/>
                </a:solidFill>
              </a:rPr>
              <a:t>A practical partnership platform for category leadership, qualified audience access, measurable action and long-term brand value.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2F49AE-CF01-4B0E-A0D9-86724CAF5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19650"/>
            <a:ext cx="476250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0E151A"/>
          </a:solidFill>
          <a:ln xmlns:a="http://schemas.openxmlformats.org/drawingml/2006/main" w="9525">
            <a:solidFill>
              <a:srgbClr val="FFFFFF">
                <a:alpha val="1800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142AAF-DC99-442C-B357-DB425326C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0101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0C76F"/>
                </a:solidFill>
              </a:defRPr>
            </a:pPr>
            <a:r>
              <a:rPr sz="1350" b="1" i="0">
                <a:solidFill>
                  <a:srgbClr val="F0C76F"/>
                </a:solidFill>
              </a:rPr>
              <a:t>SEPTEMBER 24–29, 2026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D6E1BE-AE13-49E0-96B9-ECA68CB08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3149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A8B0B4"/>
                </a:solidFill>
              </a:defRPr>
            </a:pPr>
            <a:r>
              <a:rPr sz="1050" b="0" i="0">
                <a:solidFill>
                  <a:srgbClr val="A8B0B4"/>
                </a:solidFill>
              </a:rPr>
              <a:t>Global virtual summit · Hosted by Suffer to Tougher</a:t>
            </a:r>
          </a:p>
        </p:txBody>
      </p:sp>
    </p:spTree>
    <p:extLst>
      <p:ext uri="{BB962C8B-B14F-4D97-AF65-F5344CB8AC3E}">
        <p14:creationId xmlns:p14="http://schemas.microsoft.com/office/powerpoint/2010/main" val="23631881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1ECE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29DD780-68E8-43EF-8038-8793AF4E5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9B6B1F"/>
                </a:solidFill>
              </a:defRPr>
            </a:pPr>
            <a:r>
              <a:rPr sz="1050" b="1" i="0">
                <a:solidFill>
                  <a:srgbClr val="9B6B1F"/>
                </a:solidFill>
              </a:rPr>
              <a:t>02 · HIGH-VISIBILITY PARTNERSHIP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6AB3D6-C2A2-422F-A35A-A82086487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7620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300" b="1" i="0">
                <a:solidFill>
                  <a:srgbClr val="070B0E"/>
                </a:solidFill>
              </a:defRPr>
            </a:pPr>
            <a:r>
              <a:rPr sz="3300" b="1" i="0">
                <a:solidFill>
                  <a:srgbClr val="070B0E"/>
                </a:solidFill>
              </a:rPr>
              <a:t>Transformation Impact Partner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5F8A51-0780-4B2C-B4F4-3D7DBFFBC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857250"/>
            <a:ext cx="2762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3750" b="1" i="0">
                <a:solidFill>
                  <a:srgbClr val="9B6B1F"/>
                </a:solidFill>
              </a:defRPr>
            </a:pPr>
            <a:r>
              <a:rPr sz="3750" b="1" i="0">
                <a:solidFill>
                  <a:srgbClr val="9B6B1F"/>
                </a:solidFill>
              </a:rPr>
              <a:t>$6,000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F1B283-F5A2-497E-9C34-A04D2BE8A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63830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5C6265"/>
                </a:solidFill>
              </a:defRPr>
            </a:pPr>
            <a:r>
              <a:rPr sz="975" b="1" i="0">
                <a:solidFill>
                  <a:srgbClr val="5C6265"/>
                </a:solidFill>
              </a:rPr>
              <a:t>TWO AVAILABLE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0E6328-A0DE-4672-800D-DECE1546F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9B6B1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5EDEE5A-BB82-493F-A470-8DD9AD7EC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4795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70B0E"/>
                </a:solidFill>
              </a:defRPr>
            </a:pPr>
            <a:r>
              <a:rPr sz="1800" b="1" i="0">
                <a:solidFill>
                  <a:srgbClr val="070B0E"/>
                </a:solidFill>
              </a:rPr>
              <a:t>Qualified audience access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EE68E5-591A-4885-8119-0DF8E04B1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3143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4F575A"/>
                </a:solidFill>
              </a:defRPr>
            </a:pPr>
            <a:r>
              <a:rPr sz="1350" b="0" i="0">
                <a:solidFill>
                  <a:srgbClr val="4F575A"/>
                </a:solidFill>
              </a:rPr>
              <a:t>Prominent registration, programming, VIP and replay visibility across the attendee journey.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97C6F9B-DF00-41E1-AAED-3A4757EF4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64795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70B0E"/>
                </a:solidFill>
              </a:defRPr>
            </a:pPr>
            <a:r>
              <a:rPr sz="1800" b="1" i="0">
                <a:solidFill>
                  <a:srgbClr val="070B0E"/>
                </a:solidFill>
              </a:rPr>
              <a:t>Authority through usefulness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87CA7E9-B0C8-40C8-B510-A506F8CC0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333750"/>
            <a:ext cx="3143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4F575A"/>
                </a:solidFill>
              </a:defRPr>
            </a:pPr>
            <a:r>
              <a:rPr sz="1350" b="0" i="0">
                <a:solidFill>
                  <a:srgbClr val="4F575A"/>
                </a:solidFill>
              </a:rPr>
              <a:t>A dedicated feature plus an approved 15–20-minute educational conversation.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66A906-E1F6-481A-BCB9-2BAECDB04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4795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70B0E"/>
                </a:solidFill>
              </a:defRPr>
            </a:pPr>
            <a:r>
              <a:rPr sz="1800" b="1" i="0">
                <a:solidFill>
                  <a:srgbClr val="070B0E"/>
                </a:solidFill>
              </a:rPr>
              <a:t>Measurable brand action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3BB7DF-CE3F-4F9D-B70F-68ECC0ABB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333750"/>
            <a:ext cx="3143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4F575A"/>
                </a:solidFill>
              </a:defRPr>
            </a:pPr>
            <a:r>
              <a:rPr sz="1350" b="0" i="0">
                <a:solidFill>
                  <a:srgbClr val="4F575A"/>
                </a:solidFill>
              </a:rPr>
              <a:t>A consent-based resource, assessment, trial or offer supported by placement and reporting.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6DEA014-7F42-4499-B516-046497F47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95850"/>
            <a:ext cx="10572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9B6B1F"/>
                </a:solidFill>
              </a:defRPr>
            </a:pPr>
            <a:r>
              <a:rPr sz="1575" b="1" i="0">
                <a:solidFill>
                  <a:srgbClr val="9B6B1F"/>
                </a:solidFill>
              </a:rPr>
              <a:t>Also includes four social acknowledgments, four VIP passes, reusable assets and a promotional toolkit.</a:t>
            </a:r>
          </a:p>
        </p:txBody>
      </p:sp>
    </p:spTree>
    <p:extLst>
      <p:ext uri="{BB962C8B-B14F-4D97-AF65-F5344CB8AC3E}">
        <p14:creationId xmlns:p14="http://schemas.microsoft.com/office/powerpoint/2010/main" val="52912899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0B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2c586110a441ea"/>
          <a:srcRect xmlns:a="http://schemas.openxmlformats.org/drawingml/2006/main" l="26941" t="0" r="2694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72250" y="0"/>
            <a:ext cx="5619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748D15-F033-4AF0-BA1B-6CDD5E4C9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0"/>
            <a:ext cx="200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0B0E">
              <a:alpha val="7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7D5D1FA-1C1C-4590-ABC6-F6BA6E72B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0C76F"/>
                </a:solidFill>
              </a:defRPr>
            </a:pPr>
            <a:r>
              <a:rPr sz="1050" b="1" i="0">
                <a:solidFill>
                  <a:srgbClr val="F0C76F"/>
                </a:solidFill>
              </a:rPr>
              <a:t>03 · OWN A TRANSFORMATION LENS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CB61D7-EF10-4D60-B840-E4E7F47C5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5334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300" b="1" i="0">
                <a:solidFill>
                  <a:srgbClr val="F8F7F4"/>
                </a:solidFill>
              </a:defRPr>
            </a:pPr>
            <a:r>
              <a:rPr sz="3300" b="1" i="0">
                <a:solidFill>
                  <a:srgbClr val="F8F7F4"/>
                </a:solidFill>
              </a:rPr>
              <a:t>Six-Lens Track Partner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C6143EC-E0ED-4A93-B624-9C0A88604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266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600" b="1" i="0">
                <a:solidFill>
                  <a:srgbClr val="F0C76F"/>
                </a:solidFill>
              </a:defRPr>
            </a:pPr>
            <a:r>
              <a:rPr sz="3600" b="1" i="0">
                <a:solidFill>
                  <a:srgbClr val="F0C76F"/>
                </a:solidFill>
              </a:rPr>
              <a:t>$3,500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57ACD4E-C245-4B12-A74E-B4C8CD71D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146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A8B0B4"/>
                </a:solidFill>
              </a:defRPr>
            </a:pPr>
            <a:r>
              <a:rPr sz="1275" b="1" i="0">
                <a:solidFill>
                  <a:srgbClr val="A8B0B4"/>
                </a:solidFill>
              </a:rPr>
              <a:t>One primary partner per lens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AB5502-CD5D-411E-807B-BBFFE24F0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62300"/>
            <a:ext cx="4762500" cy="2647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Track-page positioning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Recognition in track introduction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Inclusion in track emails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Useful sponsor resource or opt-in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60–90-second educational message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Two social acknowledgments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Two VIP passes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Track-level reporting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54043E-6A72-4315-B95C-2E0893B07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2FD18F-1F94-4AE7-ADEE-EF73726AB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809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8B0B4"/>
                </a:solidFill>
              </a:defRPr>
            </a:pPr>
            <a:r>
              <a:rPr sz="825" b="1" i="0">
                <a:solidFill>
                  <a:srgbClr val="A8B0B4"/>
                </a:solidFill>
              </a:rPr>
              <a:t>THE TRANSFORMATION GAP SUMMIT · PARTNERSHIP OPPORTUNITIES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985E296-7F18-4580-9733-2610C4DCD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F0C76F"/>
                </a:solidFill>
              </a:defRPr>
            </a:pPr>
            <a:r>
              <a:rPr sz="900" b="1" i="0">
                <a:solidFill>
                  <a:srgbClr val="F0C76F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60548522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E15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6473F4D-4923-4928-9B46-E9B4B186E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0C76F"/>
                </a:solidFill>
              </a:defRPr>
            </a:pPr>
            <a:r>
              <a:rPr sz="1050" b="1" i="0">
                <a:solidFill>
                  <a:srgbClr val="F0C76F"/>
                </a:solidFill>
              </a:rPr>
              <a:t>ACCESSIBLE PARTNERSHIP PATHWAYS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708A9FA-BA29-4E23-9E79-5B2BF664E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0C76F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C51C40-3976-419F-AE22-AFF9B383A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8F7F4"/>
                </a:solidFill>
              </a:defRPr>
            </a:pPr>
            <a:r>
              <a:rPr sz="3150" b="1" i="0">
                <a:solidFill>
                  <a:srgbClr val="F8F7F4"/>
                </a:solidFill>
              </a:rPr>
              <a:t>Practical ways to contribute without requiring summit-wide ownership.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65E8C9-E6A5-4AD5-96F7-CC808F80A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19400"/>
            <a:ext cx="4953000" cy="27432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121A20"/>
          </a:solidFill>
          <a:ln xmlns:a="http://schemas.openxmlformats.org/drawingml/2006/main" w="9525">
            <a:solidFill>
              <a:srgbClr val="FFFFFF">
                <a:alpha val="14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AA2919-63AA-495E-9717-134E0E1C0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124200"/>
            <a:ext cx="3333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950" b="1" i="0">
                <a:solidFill>
                  <a:srgbClr val="F8F7F4"/>
                </a:solidFill>
              </a:defRPr>
            </a:pPr>
            <a:r>
              <a:rPr sz="1950" b="1" i="0">
                <a:solidFill>
                  <a:srgbClr val="F8F7F4"/>
                </a:solidFill>
              </a:rPr>
              <a:t>Implementation Partner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95224B-AC13-4CB1-AC86-A834A12DF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00450"/>
            <a:ext cx="219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F0C76F"/>
                </a:solidFill>
              </a:defRPr>
            </a:pPr>
            <a:r>
              <a:rPr sz="2850" b="1" i="0">
                <a:solidFill>
                  <a:srgbClr val="F0C76F"/>
                </a:solidFill>
              </a:rPr>
              <a:t>$2,000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DD15FF-DD82-4698-92A5-C57D71BC5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324350"/>
            <a:ext cx="3905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Resource-center placement</a:t>
            </a:r>
          </a:p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Implementation-email inclusion</a:t>
            </a:r>
          </a:p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Approved resource, trial or discount</a:t>
            </a:r>
          </a:p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Workbook or program placement</a:t>
            </a:r>
          </a:p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One social acknowledgment</a:t>
            </a:r>
          </a:p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Two VIP passes + basic reporting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ECEC99-884D-4D3A-A262-05653F0F1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819400"/>
            <a:ext cx="5314950" cy="27432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14262B"/>
          </a:solidFill>
          <a:ln xmlns:a="http://schemas.openxmlformats.org/drawingml/2006/main" w="9525">
            <a:solidFill>
              <a:srgbClr val="1E718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9242F4-33EE-4C79-A077-18AD63493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124200"/>
            <a:ext cx="3333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950" b="1" i="0">
                <a:solidFill>
                  <a:srgbClr val="F8F7F4"/>
                </a:solidFill>
              </a:defRPr>
            </a:pPr>
            <a:r>
              <a:rPr sz="1950" b="1" i="0">
                <a:solidFill>
                  <a:srgbClr val="F8F7F4"/>
                </a:solidFill>
              </a:rPr>
              <a:t>Community Partner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BE076E-C125-42DE-B0C7-5E70EEE9D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600450"/>
            <a:ext cx="219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85D4DB"/>
                </a:solidFill>
              </a:defRPr>
            </a:pPr>
            <a:r>
              <a:rPr sz="2850" b="1" i="0">
                <a:solidFill>
                  <a:srgbClr val="85D4DB"/>
                </a:solidFill>
              </a:rPr>
              <a:t>$1,000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52251E-7974-4BCE-8F90-11335BAD9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324350"/>
            <a:ext cx="4095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Partner-page recognition</a:t>
            </a:r>
          </a:p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One useful attendee benefit</a:t>
            </a:r>
          </a:p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Collective community-partner feature</a:t>
            </a:r>
          </a:p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One social acknowledgment</a:t>
            </a:r>
          </a:p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One VIP pass</a:t>
            </a:r>
          </a:p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Partner promotional toolkit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6F61255-3845-4EFA-A1CB-AD0D79D29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9CA5AD-265C-4F67-B21C-A10D8951C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809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8B0B4"/>
                </a:solidFill>
              </a:defRPr>
            </a:pPr>
            <a:r>
              <a:rPr sz="825" b="1" i="0">
                <a:solidFill>
                  <a:srgbClr val="A8B0B4"/>
                </a:solidFill>
              </a:rPr>
              <a:t>THE TRANSFORMATION GAP SUMMIT · PARTNERSHIP OPPORTUNITIES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E25DEB-BFB9-421A-8348-73E199C32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F0C76F"/>
                </a:solidFill>
              </a:defRPr>
            </a:pPr>
            <a:r>
              <a:rPr sz="900" b="1" i="0">
                <a:solidFill>
                  <a:srgbClr val="F0C76F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01735015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0B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e8b92d66f341e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ABDA603-313C-4E88-8FE4-DD52F8F9C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80A">
              <a:alpha val="6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4C62C2-E906-4655-95E9-8E0ADA537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3619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0C76F"/>
                </a:solidFill>
              </a:defRPr>
            </a:pPr>
            <a:r>
              <a:rPr sz="1050" b="1" i="0">
                <a:solidFill>
                  <a:srgbClr val="F0C76F"/>
                </a:solidFill>
              </a:rPr>
              <a:t>SPECIAL ACTIVATIONS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E44509D-4801-456B-92E0-D3B4CBD7C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33450"/>
            <a:ext cx="857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225" b="1" i="0">
                <a:solidFill>
                  <a:srgbClr val="F8F7F4"/>
                </a:solidFill>
              </a:defRPr>
            </a:pPr>
            <a:r>
              <a:rPr sz="3225" b="1" i="0">
                <a:solidFill>
                  <a:srgbClr val="F8F7F4"/>
                </a:solidFill>
              </a:rPr>
              <a:t>Support the parts attendees will keep using.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E055FE-EBC2-433D-94E8-941AAAF5F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9800"/>
            <a:ext cx="81915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E151A">
              <a:alpha val="88000"/>
            </a:srgbClr>
          </a:solidFill>
          <a:ln xmlns:a="http://schemas.openxmlformats.org/drawingml/2006/main" w="9525">
            <a:solidFill>
              <a:srgbClr val="FFFFFF">
                <a:alpha val="18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8AE34C-9502-4171-A4E3-E5102E3A2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381250"/>
            <a:ext cx="590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8F7F4"/>
                </a:solidFill>
              </a:defRPr>
            </a:pPr>
            <a:r>
              <a:rPr sz="1500" b="1" i="0">
                <a:solidFill>
                  <a:srgbClr val="F8F7F4"/>
                </a:solidFill>
              </a:rPr>
              <a:t>AI Transformation Gap Guide Founding Partner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996A7E4-8D4F-4E7A-A5DE-84BF8E071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35267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800" b="1" i="0">
                <a:solidFill>
                  <a:srgbClr val="F0C76F"/>
                </a:solidFill>
              </a:defRPr>
            </a:pPr>
            <a:r>
              <a:rPr sz="1800" b="1" i="0">
                <a:solidFill>
                  <a:srgbClr val="F0C76F"/>
                </a:solidFill>
              </a:rPr>
              <a:t>$7,500+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146E0E5-6A0D-403D-ACE9-CE037CF4A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81915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E151A">
              <a:alpha val="88000"/>
            </a:srgbClr>
          </a:solidFill>
          <a:ln xmlns:a="http://schemas.openxmlformats.org/drawingml/2006/main" w="9525">
            <a:solidFill>
              <a:srgbClr val="FFFFFF">
                <a:alpha val="18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817AA8-25CD-4590-9433-A5EC19983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200400"/>
            <a:ext cx="590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8F7F4"/>
                </a:solidFill>
              </a:defRPr>
            </a:pPr>
            <a:r>
              <a:rPr sz="1500" b="1" i="0">
                <a:solidFill>
                  <a:srgbClr val="F8F7F4"/>
                </a:solidFill>
              </a:rPr>
              <a:t>Transformation Gap Diagnostic Partner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2C75DC6-04D2-44DF-8741-A6762BF26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1718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800" b="1" i="0">
                <a:solidFill>
                  <a:srgbClr val="F0C76F"/>
                </a:solidFill>
              </a:defRPr>
            </a:pPr>
            <a:r>
              <a:rPr sz="1800" b="1" i="0">
                <a:solidFill>
                  <a:srgbClr val="F0C76F"/>
                </a:solidFill>
              </a:rPr>
              <a:t>$3,500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C7421B6-0548-4B4F-B7CF-90B6FB5D8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48100"/>
            <a:ext cx="81915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E151A">
              <a:alpha val="88000"/>
            </a:srgbClr>
          </a:solidFill>
          <a:ln xmlns:a="http://schemas.openxmlformats.org/drawingml/2006/main" w="9525">
            <a:solidFill>
              <a:srgbClr val="FFFFFF">
                <a:alpha val="18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BABBE8-2A4E-45D6-AE56-0E4A83127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19550"/>
            <a:ext cx="590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8F7F4"/>
                </a:solidFill>
              </a:defRPr>
            </a:pPr>
            <a:r>
              <a:rPr sz="1500" b="1" i="0">
                <a:solidFill>
                  <a:srgbClr val="F8F7F4"/>
                </a:solidFill>
              </a:rPr>
              <a:t>VIP Implementation Partner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153684-77D8-4728-80EA-8BEA798DF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99097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800" b="1" i="0">
                <a:solidFill>
                  <a:srgbClr val="F0C76F"/>
                </a:solidFill>
              </a:defRPr>
            </a:pPr>
            <a:r>
              <a:rPr sz="1800" b="1" i="0">
                <a:solidFill>
                  <a:srgbClr val="F0C76F"/>
                </a:solidFill>
              </a:rPr>
              <a:t>$3,500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8B89DB-EA03-4703-987D-F7870A895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67250"/>
            <a:ext cx="81915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E151A">
              <a:alpha val="88000"/>
            </a:srgbClr>
          </a:solidFill>
          <a:ln xmlns:a="http://schemas.openxmlformats.org/drawingml/2006/main" w="9525">
            <a:solidFill>
              <a:srgbClr val="FFFFFF">
                <a:alpha val="18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B63E36B-CBB3-415F-B6A2-EB65CB719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838700"/>
            <a:ext cx="590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8F7F4"/>
                </a:solidFill>
              </a:defRPr>
            </a:pPr>
            <a:r>
              <a:rPr sz="1500" b="1" i="0">
                <a:solidFill>
                  <a:srgbClr val="F8F7F4"/>
                </a:solidFill>
              </a:rPr>
              <a:t>Three-Resource Starter Kit Partner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CBD12E3-A058-45C9-8A20-F63CBF2CE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8101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800" b="1" i="0">
                <a:solidFill>
                  <a:srgbClr val="F0C76F"/>
                </a:solidFill>
              </a:defRPr>
            </a:pPr>
            <a:r>
              <a:rPr sz="1800" b="1" i="0">
                <a:solidFill>
                  <a:srgbClr val="F0C76F"/>
                </a:solidFill>
              </a:rPr>
              <a:t>$2,500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B85C68A-4DB2-429C-9423-973186960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438400"/>
            <a:ext cx="2305050" cy="196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8F7F4"/>
                </a:solidFill>
              </a:defRPr>
            </a:pPr>
            <a:r>
              <a:rPr sz="1350" b="1" i="0">
                <a:solidFill>
                  <a:srgbClr val="F8F7F4"/>
                </a:solidFill>
              </a:rPr>
              <a:t>All AI integrations are governed: sponsors receive acknowledgment and contextual placement—not access to private conversations or control over recommendations.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3E165D-8890-4992-BB1B-ADB60742C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DE21A27-614D-4BD5-911E-31A37B80B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809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8B0B4"/>
                </a:solidFill>
              </a:defRPr>
            </a:pPr>
            <a:r>
              <a:rPr sz="825" b="1" i="0">
                <a:solidFill>
                  <a:srgbClr val="A8B0B4"/>
                </a:solidFill>
              </a:rPr>
              <a:t>THE TRANSFORMATION GAP SUMMIT · PARTNERSHIP OPPORTUNITIES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10E3757-64DE-49A9-BA26-7B2F4A2D4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F0C76F"/>
                </a:solidFill>
              </a:defRPr>
            </a:pPr>
            <a:r>
              <a:rPr sz="900" b="1" i="0">
                <a:solidFill>
                  <a:srgbClr val="F0C76F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90471817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1ECE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D050BF3-CD99-451F-A42F-EA40B7E49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9B6B1F"/>
                </a:solidFill>
              </a:defRPr>
            </a:pPr>
            <a:r>
              <a:rPr sz="1050" b="1" i="0">
                <a:solidFill>
                  <a:srgbClr val="9B6B1F"/>
                </a:solidFill>
              </a:rPr>
              <a:t>MEASUREMENT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C04A6F-D8E4-4DA1-A55C-202CCED50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33450"/>
            <a:ext cx="10668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000" b="1" i="0">
                <a:solidFill>
                  <a:srgbClr val="070B0E"/>
                </a:solidFill>
              </a:defRPr>
            </a:pPr>
            <a:r>
              <a:rPr sz="3000" b="1" i="0">
                <a:solidFill>
                  <a:srgbClr val="070B0E"/>
                </a:solidFill>
              </a:rPr>
              <a:t>Know the difference between exposure, engagement and action.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EAFC60-CC5D-4E26-936B-9CF0AE94F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00350"/>
            <a:ext cx="762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625" b="1" i="0">
                <a:solidFill>
                  <a:srgbClr val="9B6B1F"/>
                </a:solidFill>
              </a:defRPr>
            </a:pPr>
            <a:r>
              <a:rPr sz="2625" b="1" i="0">
                <a:solidFill>
                  <a:srgbClr val="9B6B1F"/>
                </a:solidFill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98BBC6-3F6B-44F7-8331-AE752A259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29000"/>
            <a:ext cx="171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9B6B1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199B01-49C5-4344-8D8C-DB8A46A94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76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70B0E"/>
                </a:solidFill>
              </a:defRPr>
            </a:pPr>
            <a:r>
              <a:rPr sz="1500" b="1" i="0">
                <a:solidFill>
                  <a:srgbClr val="070B0E"/>
                </a:solidFill>
              </a:rPr>
              <a:t>REACH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CADC63-0768-4DA7-B5C9-30F813C62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2190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51585B"/>
                </a:solidFill>
              </a:defRPr>
            </a:pPr>
            <a:r>
              <a:rPr sz="1350" b="0" i="0">
                <a:solidFill>
                  <a:srgbClr val="51585B"/>
                </a:solidFill>
              </a:rPr>
              <a:t>Registrations, geography and email delivery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C44D70-499E-49BE-B1A9-12FC2C43A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800350"/>
            <a:ext cx="762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625" b="1" i="0">
                <a:solidFill>
                  <a:srgbClr val="9B6B1F"/>
                </a:solidFill>
              </a:defRPr>
            </a:pPr>
            <a:r>
              <a:rPr sz="2625" b="1" i="0">
                <a:solidFill>
                  <a:srgbClr val="9B6B1F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AC1DC0-4093-454E-AEC9-BCE437280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429000"/>
            <a:ext cx="171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9B6B1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AB813A0-3708-419A-8BED-E65A71EA1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676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70B0E"/>
                </a:solidFill>
              </a:defRPr>
            </a:pPr>
            <a:r>
              <a:rPr sz="1500" b="1" i="0">
                <a:solidFill>
                  <a:srgbClr val="070B0E"/>
                </a:solidFill>
              </a:rPr>
              <a:t>ENGAGEMENT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BB4FE5-80CD-406E-9757-0CA85B4BB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095750"/>
            <a:ext cx="2190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51585B"/>
                </a:solidFill>
              </a:defRPr>
            </a:pPr>
            <a:r>
              <a:rPr sz="1350" b="0" i="0">
                <a:solidFill>
                  <a:srgbClr val="51585B"/>
                </a:solidFill>
              </a:rPr>
              <a:t>Opens, clicks, track views and resource downloads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4DB14C-2DE0-49EC-8913-B11713BC8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800350"/>
            <a:ext cx="762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625" b="1" i="0">
                <a:solidFill>
                  <a:srgbClr val="9B6B1F"/>
                </a:solidFill>
              </a:defRPr>
            </a:pPr>
            <a:r>
              <a:rPr sz="2625" b="1" i="0">
                <a:solidFill>
                  <a:srgbClr val="9B6B1F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BCD7CE8-2340-4564-B0B8-D656E274F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429000"/>
            <a:ext cx="171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9B6B1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FC8DBF-9941-475B-B4B2-2BFC3F0E2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676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70B0E"/>
                </a:solidFill>
              </a:defRPr>
            </a:pPr>
            <a:r>
              <a:rPr sz="1500" b="1" i="0">
                <a:solidFill>
                  <a:srgbClr val="070B0E"/>
                </a:solidFill>
              </a:rPr>
              <a:t>ACTION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91B430-887F-4E60-BB1F-DEBB18E57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095750"/>
            <a:ext cx="2190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51585B"/>
                </a:solidFill>
              </a:defRPr>
            </a:pPr>
            <a:r>
              <a:rPr sz="1350" b="0" i="0">
                <a:solidFill>
                  <a:srgbClr val="51585B"/>
                </a:solidFill>
              </a:rPr>
              <a:t>Lead opt-ins, trial starts and attributable conversions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E75289-0F89-4F9B-82E8-D38A96442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800350"/>
            <a:ext cx="762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625" b="1" i="0">
                <a:solidFill>
                  <a:srgbClr val="9B6B1F"/>
                </a:solidFill>
              </a:defRPr>
            </a:pPr>
            <a:r>
              <a:rPr sz="2625" b="1" i="0">
                <a:solidFill>
                  <a:srgbClr val="9B6B1F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A0D2CA-F65D-45AB-9036-E231F33BE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429000"/>
            <a:ext cx="171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9B6B1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449FFCE-1D97-45E9-ADCB-542643C20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676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70B0E"/>
                </a:solidFill>
              </a:defRPr>
            </a:pPr>
            <a:r>
              <a:rPr sz="1500" b="1" i="0">
                <a:solidFill>
                  <a:srgbClr val="070B0E"/>
                </a:solidFill>
              </a:rPr>
              <a:t>LONGEVITY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EC6D547-9630-4384-AC00-82E628669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095750"/>
            <a:ext cx="2190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51585B"/>
                </a:solidFill>
              </a:defRPr>
            </a:pPr>
            <a:r>
              <a:rPr sz="1350" b="0" i="0">
                <a:solidFill>
                  <a:srgbClr val="51585B"/>
                </a:solidFill>
              </a:rPr>
              <a:t>VIP, replay and post-summit engagement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9133797-D420-43EF-9D9F-4B6A6D8D6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38800"/>
            <a:ext cx="10820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070B0E"/>
                </a:solidFill>
              </a:defRPr>
            </a:pPr>
            <a:r>
              <a:rPr sz="1425" b="1" i="0">
                <a:solidFill>
                  <a:srgbClr val="070B0E"/>
                </a:solidFill>
              </a:rPr>
              <a:t>Every partner receives reporting appropriate to its tier. No attendee data is transferred without explicit consent.</a:t>
            </a:r>
          </a:p>
        </p:txBody>
      </p:sp>
    </p:spTree>
    <p:extLst>
      <p:ext uri="{BB962C8B-B14F-4D97-AF65-F5344CB8AC3E}">
        <p14:creationId xmlns:p14="http://schemas.microsoft.com/office/powerpoint/2010/main" val="89423064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0B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9E63436-0EF9-46DE-888C-C7F1D3FAA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0C76F"/>
                </a:solidFill>
              </a:defRPr>
            </a:pPr>
            <a:r>
              <a:rPr sz="1050" b="1" i="0">
                <a:solidFill>
                  <a:srgbClr val="F0C76F"/>
                </a:solidFill>
              </a:rPr>
              <a:t>A SIMPLE PATH FROM ALIGNMENT TO ACTIVATION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55CD788-865C-4587-AD9F-2BDAE7B27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0C76F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947EDB-E891-4F0D-833D-242DA2428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8F7F4"/>
                </a:solidFill>
              </a:defRPr>
            </a:pPr>
            <a:r>
              <a:rPr sz="3150" b="1" i="0">
                <a:solidFill>
                  <a:srgbClr val="F8F7F4"/>
                </a:solidFill>
              </a:rPr>
              <a:t>We build the partnership around relevance, usefulness and measurable delivery.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0BC795-AA04-4E99-9E96-3B00CD91B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14650"/>
            <a:ext cx="609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0C76F"/>
                </a:solidFill>
              </a:defRPr>
            </a:pPr>
            <a:r>
              <a:rPr sz="1500" b="1" i="0">
                <a:solidFill>
                  <a:srgbClr val="F0C76F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4E3B91-66A8-498F-9FFB-3EC0BF8B4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290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8F7F4"/>
                </a:solidFill>
              </a:defRPr>
            </a:pPr>
            <a:r>
              <a:rPr sz="1650" b="1" i="0">
                <a:solidFill>
                  <a:srgbClr val="F8F7F4"/>
                </a:solidFill>
              </a:rPr>
              <a:t>ALIGN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1FA1C3-9963-4893-95BA-90250730D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924300"/>
            <a:ext cx="18097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8B0B4"/>
                </a:solidFill>
              </a:defRPr>
            </a:pPr>
            <a:r>
              <a:rPr sz="1275" b="0" i="0">
                <a:solidFill>
                  <a:srgbClr val="A8B0B4"/>
                </a:solidFill>
              </a:rPr>
              <a:t>Choose the audience need, lens and business objective.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C71FD8-BE95-4B16-829C-75F532323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10515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1191D3-FCC3-48B3-9920-FAA33F25D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914650"/>
            <a:ext cx="609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0C76F"/>
                </a:solidFill>
              </a:defRPr>
            </a:pPr>
            <a:r>
              <a:rPr sz="1500" b="1" i="0">
                <a:solidFill>
                  <a:srgbClr val="F0C76F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4D8B71-79AD-40AE-A250-BD8469C29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4290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8F7F4"/>
                </a:solidFill>
              </a:defRPr>
            </a:pPr>
            <a:r>
              <a:rPr sz="1650" b="1" i="0">
                <a:solidFill>
                  <a:srgbClr val="F8F7F4"/>
                </a:solidFill>
              </a:rPr>
              <a:t>DESIGN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E40807C-5050-4A3D-9CB0-7F6D91C73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924300"/>
            <a:ext cx="18097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8B0B4"/>
                </a:solidFill>
              </a:defRPr>
            </a:pPr>
            <a:r>
              <a:rPr sz="1275" b="0" i="0">
                <a:solidFill>
                  <a:srgbClr val="A8B0B4"/>
                </a:solidFill>
              </a:rPr>
              <a:t>Select the package, resource, message and CTA.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D4332B-3EFB-4927-8147-A2AB87625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10515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305C164-6F8A-44AB-8CC1-63E6DC481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914650"/>
            <a:ext cx="609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0C76F"/>
                </a:solidFill>
              </a:defRPr>
            </a:pPr>
            <a:r>
              <a:rPr sz="1500" b="1" i="0">
                <a:solidFill>
                  <a:srgbClr val="F0C76F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0B1539-B319-4427-99AF-0CC56061F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4290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8F7F4"/>
                </a:solidFill>
              </a:defRPr>
            </a:pPr>
            <a:r>
              <a:rPr sz="1650" b="1" i="0">
                <a:solidFill>
                  <a:srgbClr val="F8F7F4"/>
                </a:solidFill>
              </a:rPr>
              <a:t>BUILD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D23089B-908D-4960-9E9E-4A0267F6C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924300"/>
            <a:ext cx="18097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8B0B4"/>
                </a:solidFill>
              </a:defRPr>
            </a:pPr>
            <a:r>
              <a:rPr sz="1275" b="0" i="0">
                <a:solidFill>
                  <a:srgbClr val="A8B0B4"/>
                </a:solidFill>
              </a:rPr>
              <a:t>Create, approve and test the integration.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AB98E84-76FF-4D43-969A-F30CAB945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0515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828621-C967-4E04-8A3A-A377FE16C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2914650"/>
            <a:ext cx="609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0C76F"/>
                </a:solidFill>
              </a:defRPr>
            </a:pPr>
            <a:r>
              <a:rPr sz="1500" b="1" i="0">
                <a:solidFill>
                  <a:srgbClr val="F0C76F"/>
                </a:solidFill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7171446-CB78-4613-ACA9-A7D6BC804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34290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8F7F4"/>
                </a:solidFill>
              </a:defRPr>
            </a:pPr>
            <a:r>
              <a:rPr sz="1650" b="1" i="0">
                <a:solidFill>
                  <a:srgbClr val="F8F7F4"/>
                </a:solidFill>
              </a:rPr>
              <a:t>ACTIVATE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648402-3AF8-4502-8E69-D092C7EE4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3924300"/>
            <a:ext cx="18097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8B0B4"/>
                </a:solidFill>
              </a:defRPr>
            </a:pPr>
            <a:r>
              <a:rPr sz="1275" b="0" i="0">
                <a:solidFill>
                  <a:srgbClr val="A8B0B4"/>
                </a:solidFill>
              </a:rPr>
              <a:t>Promote before, during and after the summit.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6A2C998-6884-4131-B713-30C8002DF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10515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0B4DD9C-1E63-46B6-8B3B-565B12517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2914650"/>
            <a:ext cx="609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0C76F"/>
                </a:solidFill>
              </a:defRPr>
            </a:pPr>
            <a:r>
              <a:rPr sz="1500" b="1" i="0">
                <a:solidFill>
                  <a:srgbClr val="F0C76F"/>
                </a:solidFill>
              </a:rPr>
              <a:t>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FEC736C-C636-44D6-8B9C-523BE2047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34290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8F7F4"/>
                </a:solidFill>
              </a:defRPr>
            </a:pPr>
            <a:r>
              <a:rPr sz="1650" b="1" i="0">
                <a:solidFill>
                  <a:srgbClr val="F8F7F4"/>
                </a:solidFill>
              </a:rPr>
              <a:t>REPORT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8DD137B-D7B5-474A-AA03-209343800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3924300"/>
            <a:ext cx="18097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8B0B4"/>
                </a:solidFill>
              </a:defRPr>
            </a:pPr>
            <a:r>
              <a:rPr sz="1275" b="0" i="0">
                <a:solidFill>
                  <a:srgbClr val="A8B0B4"/>
                </a:solidFill>
              </a:rPr>
              <a:t>Review results and identify the next opportunity.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ED73F9F-BEF0-44C2-B764-A33A2926B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48300"/>
            <a:ext cx="108204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121A20"/>
          </a:solidFill>
          <a:ln xmlns:a="http://schemas.openxmlformats.org/drawingml/2006/main" w="9525">
            <a:solidFill>
              <a:srgbClr val="FFFFFF">
                <a:alpha val="1400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9B4ED7F-11D6-44A7-A3DE-9D7CAA4E0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638800"/>
            <a:ext cx="1028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F0C76F"/>
                </a:solidFill>
              </a:defRPr>
            </a:pPr>
            <a:r>
              <a:rPr sz="1350" b="1" i="0">
                <a:solidFill>
                  <a:srgbClr val="F0C76F"/>
                </a:solidFill>
              </a:rPr>
              <a:t>Assets, tracking links and approvals are finalized before launch; partner reporting follows within 14 days after the summit.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6BA9EEA-4D85-475F-BCED-57EE76F64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6C936B6-0028-41BD-B52F-F10D8A1D3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809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8B0B4"/>
                </a:solidFill>
              </a:defRPr>
            </a:pPr>
            <a:r>
              <a:rPr sz="825" b="1" i="0">
                <a:solidFill>
                  <a:srgbClr val="A8B0B4"/>
                </a:solidFill>
              </a:rPr>
              <a:t>THE TRANSFORMATION GAP SUMMIT · PARTNERSHIP OPPORTUNITIES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022FA88-1160-4D07-BAEC-82C354889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F0C76F"/>
                </a:solidFill>
              </a:defRPr>
            </a:pPr>
            <a:r>
              <a:rPr sz="900" b="1" i="0">
                <a:solidFill>
                  <a:srgbClr val="F0C76F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36675037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E15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475164C-8DA1-44FE-A2BC-B2C3D23DB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0C76F"/>
                </a:solidFill>
              </a:defRPr>
            </a:pPr>
            <a:r>
              <a:rPr sz="1050" b="1" i="0">
                <a:solidFill>
                  <a:srgbClr val="F0C76F"/>
                </a:solidFill>
              </a:rPr>
              <a:t>FOUNDING PARTNERSHIP OPPORTUNITIES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8782B1-ED7F-48B9-9548-52C8740A9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0C76F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E214F5-FEED-4FFD-9514-604B56DEE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8F7F4"/>
                </a:solidFill>
              </a:defRPr>
            </a:pPr>
            <a:r>
              <a:rPr sz="3150" b="1" i="0">
                <a:solidFill>
                  <a:srgbClr val="F8F7F4"/>
                </a:solidFill>
              </a:rPr>
              <a:t>Choose the level that matches your desired reach, integration and ownership.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4A479D-972A-4422-852D-01086280F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81300"/>
            <a:ext cx="581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A8B0B4"/>
                </a:solidFill>
              </a:defRPr>
            </a:pPr>
            <a:r>
              <a:rPr sz="1050" b="1" i="0">
                <a:solidFill>
                  <a:srgbClr val="A8B0B4"/>
                </a:solidFill>
              </a:rPr>
              <a:t>PARTNERSHIP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02C5C1-0799-4778-80E5-D302C5D37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7813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A8B0B4"/>
                </a:solidFill>
              </a:defRPr>
            </a:pPr>
            <a:r>
              <a:rPr sz="1050" b="1" i="0">
                <a:solidFill>
                  <a:srgbClr val="A8B0B4"/>
                </a:solidFill>
              </a:rPr>
              <a:t>INVESTMENT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4F5685-0C7D-413F-BFFF-C98BFA7B0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7813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A8B0B4"/>
                </a:solidFill>
              </a:defRPr>
            </a:pPr>
            <a:r>
              <a:rPr sz="1050" b="1" i="0">
                <a:solidFill>
                  <a:srgbClr val="A8B0B4"/>
                </a:solidFill>
              </a:rPr>
              <a:t>AVAILABLE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089681-8640-47BA-B4EE-B908B158E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38550"/>
            <a:ext cx="1047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8ED7FD-8D35-4395-89AE-ACAB4000B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7660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8F7F4"/>
                </a:solidFill>
              </a:defRPr>
            </a:pPr>
            <a:r>
              <a:rPr sz="1500" b="1" i="0">
                <a:solidFill>
                  <a:srgbClr val="F8F7F4"/>
                </a:solidFill>
              </a:rPr>
              <a:t>Presenting Transformation Partner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9F15B1-38FB-4A23-8892-D91002136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2575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575" b="1" i="0">
                <a:solidFill>
                  <a:srgbClr val="F0C76F"/>
                </a:solidFill>
              </a:defRPr>
            </a:pPr>
            <a:r>
              <a:rPr sz="1575" b="1" i="0">
                <a:solidFill>
                  <a:srgbClr val="F0C76F"/>
                </a:solidFill>
              </a:rPr>
              <a:t>$12,500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0CD407-757E-434B-9E3E-15C1D225E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32575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350" b="1" i="0">
                <a:solidFill>
                  <a:srgbClr val="A8B0B4"/>
                </a:solidFill>
              </a:defRPr>
            </a:pPr>
            <a:r>
              <a:rPr sz="1350" b="1" i="0">
                <a:solidFill>
                  <a:srgbClr val="A8B0B4"/>
                </a:solidFill>
              </a:rPr>
              <a:t>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1FF547-CB01-4C07-938A-DCF20916C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191000"/>
            <a:ext cx="1047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ADFC4E0-94B0-4E3A-ABE9-96C8EEBA6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2905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Transformation Impact Partner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8E9784-6A93-44C2-9ECA-392E07ECD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00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575" b="1" i="0">
                <a:solidFill>
                  <a:srgbClr val="F0C76F"/>
                </a:solidFill>
              </a:defRPr>
            </a:pPr>
            <a:r>
              <a:rPr sz="1575" b="1" i="0">
                <a:solidFill>
                  <a:srgbClr val="F0C76F"/>
                </a:solidFill>
              </a:rPr>
              <a:t>$6,000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59F6B32-6974-457F-8306-04808F85B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38100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350" b="1" i="0">
                <a:solidFill>
                  <a:srgbClr val="A8B0B4"/>
                </a:solidFill>
              </a:defRPr>
            </a:pPr>
            <a:r>
              <a:rPr sz="1350" b="1" i="0">
                <a:solidFill>
                  <a:srgbClr val="A8B0B4"/>
                </a:solidFill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BC9D21-44B8-4630-A871-4AA0C1550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43450"/>
            <a:ext cx="1047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ED671EA-26F0-4F09-B7BF-95DA40CC2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38150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Six-Lens Track Partner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857D554-C81B-4459-B3AC-42855D2A1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3624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575" b="1" i="0">
                <a:solidFill>
                  <a:srgbClr val="F0C76F"/>
                </a:solidFill>
              </a:defRPr>
            </a:pPr>
            <a:r>
              <a:rPr sz="1575" b="1" i="0">
                <a:solidFill>
                  <a:srgbClr val="F0C76F"/>
                </a:solidFill>
              </a:rPr>
              <a:t>$3,500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5186585-8E51-46BE-B186-F02C810D9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3624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350" b="1" i="0">
                <a:solidFill>
                  <a:srgbClr val="A8B0B4"/>
                </a:solidFill>
              </a:defRPr>
            </a:pPr>
            <a:r>
              <a:rPr sz="1350" b="1" i="0">
                <a:solidFill>
                  <a:srgbClr val="A8B0B4"/>
                </a:solidFill>
              </a:rPr>
              <a:t>6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CB1C97C-F989-4772-B607-F2427FBDC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295900"/>
            <a:ext cx="1047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9D73EC-D98F-4168-B3D7-74BFF2940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93395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Implementation Partner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4D93017-D594-409D-AE6A-72AAF1D3B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9149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575" b="1" i="0">
                <a:solidFill>
                  <a:srgbClr val="F0C76F"/>
                </a:solidFill>
              </a:defRPr>
            </a:pPr>
            <a:r>
              <a:rPr sz="1575" b="1" i="0">
                <a:solidFill>
                  <a:srgbClr val="F0C76F"/>
                </a:solidFill>
              </a:rPr>
              <a:t>$2,000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F48B3DF-75DD-4EED-85DC-9AA56E418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9149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350" b="1" i="0">
                <a:solidFill>
                  <a:srgbClr val="A8B0B4"/>
                </a:solidFill>
              </a:defRPr>
            </a:pPr>
            <a:r>
              <a:rPr sz="1350" b="1" i="0">
                <a:solidFill>
                  <a:srgbClr val="A8B0B4"/>
                </a:solidFill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7B58B06-85C1-4124-BC4E-9BFE43A22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848350"/>
            <a:ext cx="1047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12BF77C-C057-469E-8F34-ECB892996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48640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Community Partner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8684B75-B503-4929-8D90-FBA6BB32A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4673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575" b="1" i="0">
                <a:solidFill>
                  <a:srgbClr val="F0C76F"/>
                </a:solidFill>
              </a:defRPr>
            </a:pPr>
            <a:r>
              <a:rPr sz="1575" b="1" i="0">
                <a:solidFill>
                  <a:srgbClr val="F0C76F"/>
                </a:solidFill>
              </a:rPr>
              <a:t>$1,000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01D7DE5-4BBA-4270-B9F4-BFD819F80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54673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350" b="1" i="0">
                <a:solidFill>
                  <a:srgbClr val="A8B0B4"/>
                </a:solidFill>
              </a:defRPr>
            </a:pPr>
            <a:r>
              <a:rPr sz="1350" b="1" i="0">
                <a:solidFill>
                  <a:srgbClr val="A8B0B4"/>
                </a:solidFill>
              </a:rPr>
              <a:t>Limited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8C22260-C198-4D65-9746-899C236EE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8403D44-0538-4862-A762-6542160E0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809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8B0B4"/>
                </a:solidFill>
              </a:defRPr>
            </a:pPr>
            <a:r>
              <a:rPr sz="825" b="1" i="0">
                <a:solidFill>
                  <a:srgbClr val="A8B0B4"/>
                </a:solidFill>
              </a:rPr>
              <a:t>THE TRANSFORMATION GAP SUMMIT · PARTNERSHIP OPPORTUNITIES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685CC03-46E1-48BF-B38B-6220358ED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F0C76F"/>
                </a:solidFill>
              </a:defRPr>
            </a:pPr>
            <a:r>
              <a:rPr sz="900" b="1" i="0">
                <a:solidFill>
                  <a:srgbClr val="F0C76F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83079035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0B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4bf13f6a6d4f0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65AE63-28FA-4588-8D33-FCE7A4C2E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80A">
              <a:alpha val="57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0207B4-FAF6-4699-A939-ED3A25C84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2390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F0C76F"/>
                </a:solidFill>
              </a:defRPr>
            </a:pPr>
            <a:r>
              <a:rPr sz="1125" b="1" i="0">
                <a:solidFill>
                  <a:srgbClr val="F0C76F"/>
                </a:solidFill>
              </a:rPr>
              <a:t>THE NEXT STEP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60ACC3A-0582-4493-BC6F-A2492E0A4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352550"/>
            <a:ext cx="8096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900" b="1" i="0">
                <a:solidFill>
                  <a:srgbClr val="F8F7F4"/>
                </a:solidFill>
              </a:defRPr>
            </a:pPr>
            <a:r>
              <a:rPr sz="3900" b="1" i="0">
                <a:solidFill>
                  <a:srgbClr val="F8F7F4"/>
                </a:solidFill>
              </a:rPr>
              <a:t>Help thousands of people</a:t>
            </a:r>
          </a:p>
          <a:p xmlns:a="http://schemas.openxmlformats.org/drawingml/2006/main">
            <a:pPr algn="l">
              <a:buNone/>
              <a:defRPr sz="3900" b="1" i="0">
                <a:solidFill>
                  <a:srgbClr val="F8F7F4"/>
                </a:solidFill>
              </a:defRPr>
            </a:pPr>
            <a:r>
              <a:rPr sz="3900" b="1" i="0">
                <a:solidFill>
                  <a:srgbClr val="F8F7F4"/>
                </a:solidFill>
              </a:rPr>
              <a:t>turn insight into action.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63A1F38-311D-4B64-B129-C684CC308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00400"/>
            <a:ext cx="6572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0" i="0">
                <a:solidFill>
                  <a:srgbClr val="F8F7F4"/>
                </a:solidFill>
              </a:defRPr>
            </a:pPr>
            <a:r>
              <a:rPr sz="1725" b="0" i="0">
                <a:solidFill>
                  <a:srgbClr val="F8F7F4"/>
                </a:solidFill>
              </a:rPr>
              <a:t>Let’s design a partnership that is useful to attendees, aligned with your brand and measurable after the summit.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CAFCC3-2D71-4865-9976-6EE0B8775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29150"/>
            <a:ext cx="6286500" cy="10668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0E151A"/>
          </a:solidFill>
          <a:ln xmlns:a="http://schemas.openxmlformats.org/drawingml/2006/main" w="9525">
            <a:solidFill>
              <a:srgbClr val="FFFFFF">
                <a:alpha val="18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C324AD-D035-41A7-81F3-235416E2D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8577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0C76F"/>
                </a:solidFill>
              </a:defRPr>
            </a:pPr>
            <a:r>
              <a:rPr sz="1050" b="1" i="0">
                <a:solidFill>
                  <a:srgbClr val="F0C76F"/>
                </a:solidFill>
              </a:rPr>
              <a:t>PARTNERSHIP CONVERSATIONS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04D514-9E28-4B48-BB2E-81CE479F5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238750"/>
            <a:ext cx="495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8F7F4"/>
                </a:solidFill>
              </a:defRPr>
            </a:pPr>
            <a:r>
              <a:rPr sz="1725" b="1" i="0">
                <a:solidFill>
                  <a:srgbClr val="F8F7F4"/>
                </a:solidFill>
              </a:rPr>
              <a:t>thecatalyststage@gmail.com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6F5E2B-068D-4632-9EE2-8879134CE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98170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0C76F"/>
                </a:solidFill>
              </a:defRPr>
            </a:pPr>
            <a:r>
              <a:rPr sz="1200" b="1" i="0">
                <a:solidFill>
                  <a:srgbClr val="F0C76F"/>
                </a:solidFill>
              </a:rPr>
              <a:t>transformation-gap-summit.onlinesleepcoach.chatgpt.site/sponsors</a:t>
            </a:r>
          </a:p>
        </p:txBody>
      </p:sp>
    </p:spTree>
    <p:extLst>
      <p:ext uri="{BB962C8B-B14F-4D97-AF65-F5344CB8AC3E}">
        <p14:creationId xmlns:p14="http://schemas.microsoft.com/office/powerpoint/2010/main" val="25603455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0B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9d0957ecbf47d9"/>
          <a:srcRect xmlns:a="http://schemas.openxmlformats.org/drawingml/2006/main" l="24987" t="0" r="2498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0" y="0"/>
            <a:ext cx="6096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784F1D-C208-427F-B565-20171C025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0"/>
            <a:ext cx="1714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0B0E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253976-C4B2-44B4-A29E-32FB4C4AA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0C76F"/>
                </a:solidFill>
              </a:defRPr>
            </a:pPr>
            <a:r>
              <a:rPr sz="1050" b="1" i="0">
                <a:solidFill>
                  <a:srgbClr val="F0C76F"/>
                </a:solidFill>
              </a:rPr>
              <a:t>THE PROBLEM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0ECEB2-E2AA-4334-97A4-4AE950022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57300"/>
            <a:ext cx="50482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450" b="1" i="0">
                <a:solidFill>
                  <a:srgbClr val="F8F7F4"/>
                </a:solidFill>
              </a:defRPr>
            </a:pPr>
            <a:r>
              <a:rPr sz="3450" b="1" i="0">
                <a:solidFill>
                  <a:srgbClr val="F8F7F4"/>
                </a:solidFill>
              </a:rPr>
              <a:t>People do not need</a:t>
            </a:r>
          </a:p>
          <a:p xmlns:a="http://schemas.openxmlformats.org/drawingml/2006/main">
            <a:pPr algn="l">
              <a:buNone/>
              <a:defRPr sz="3450" b="1" i="0">
                <a:solidFill>
                  <a:srgbClr val="F8F7F4"/>
                </a:solidFill>
              </a:defRPr>
            </a:pPr>
            <a:r>
              <a:rPr sz="3450" b="1" i="0">
                <a:solidFill>
                  <a:srgbClr val="F8F7F4"/>
                </a:solidFill>
              </a:rPr>
              <a:t>more information.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CE0836-9F39-401C-AEC9-E58B2AE63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4667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0" i="0">
                <a:solidFill>
                  <a:srgbClr val="F0C76F"/>
                </a:solidFill>
              </a:defRPr>
            </a:pPr>
            <a:r>
              <a:rPr sz="1800" b="0" i="0">
                <a:solidFill>
                  <a:srgbClr val="F0C76F"/>
                </a:solidFill>
              </a:rPr>
              <a:t>They need a bridge between what they understand and what they can consistently live.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DEBD9F-0B87-42DA-8CE3-A9D5900B9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52900"/>
            <a:ext cx="114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6A44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74EB00-3EB1-4E34-9F14-8037D00B9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57700"/>
            <a:ext cx="4762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0" i="0">
                <a:solidFill>
                  <a:srgbClr val="A8B0B4"/>
                </a:solidFill>
              </a:defRPr>
            </a:pPr>
            <a:r>
              <a:rPr sz="1575" b="0" i="0">
                <a:solidFill>
                  <a:srgbClr val="A8B0B4"/>
                </a:solidFill>
              </a:rPr>
              <a:t>That bridge is the Transformation Gap—and it creates a powerful, relevant role for the right partners.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08A953-211E-4D6B-8B5D-9C9D5ABAD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0EA65B-0FCA-4238-8501-73CDB08D4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809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8B0B4"/>
                </a:solidFill>
              </a:defRPr>
            </a:pPr>
            <a:r>
              <a:rPr sz="825" b="1" i="0">
                <a:solidFill>
                  <a:srgbClr val="A8B0B4"/>
                </a:solidFill>
              </a:rPr>
              <a:t>THE TRANSFORMATION GAP SUMMIT · PARTNERSHIP OPPORTUNITIES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B62B52-5D32-4A0F-9FA2-E1216E092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F0C76F"/>
                </a:solidFill>
              </a:defRPr>
            </a:pPr>
            <a:r>
              <a:rPr sz="900" b="1" i="0">
                <a:solidFill>
                  <a:srgbClr val="F0C76F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9804225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E15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9CFA00F-1DF9-4B21-B711-BF75059E2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0C76F"/>
                </a:solidFill>
              </a:defRPr>
            </a:pPr>
            <a:r>
              <a:rPr sz="1050" b="1" i="0">
                <a:solidFill>
                  <a:srgbClr val="F0C76F"/>
                </a:solidFill>
              </a:rPr>
              <a:t>THE EVENT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6E36D4-2523-41B9-8C34-353D2AF9D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0C76F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89BD1E-FA1F-4036-8288-12E775337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8F7F4"/>
                </a:solidFill>
              </a:defRPr>
            </a:pPr>
            <a:r>
              <a:rPr sz="3150" b="1" i="0">
                <a:solidFill>
                  <a:srgbClr val="F8F7F4"/>
                </a:solidFill>
              </a:rPr>
              <a:t>A six-day global experience built for real-world transformation.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d3c26ac87c4e9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810500" y="1952625"/>
            <a:ext cx="3429000" cy="22860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D41BCD-FDA1-4BC8-98AD-B8B4D491F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52750"/>
            <a:ext cx="2190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450" b="1" i="0">
                <a:solidFill>
                  <a:srgbClr val="F0C76F"/>
                </a:solidFill>
              </a:defRPr>
            </a:pPr>
            <a:r>
              <a:rPr sz="3450" b="1" i="0">
                <a:solidFill>
                  <a:srgbClr val="F0C76F"/>
                </a:solidFill>
              </a:rPr>
              <a:t>5,000+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447D6D-DD7D-41F0-BC6A-C7DC5EB71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19500"/>
            <a:ext cx="2190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A8B0B4"/>
                </a:solidFill>
              </a:defRPr>
            </a:pPr>
            <a:r>
              <a:rPr sz="1200" b="1" i="0">
                <a:solidFill>
                  <a:srgbClr val="A8B0B4"/>
                </a:solidFill>
              </a:rPr>
              <a:t>Targeted global registrants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2CD552-6F29-42F6-A089-673CA5727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952750"/>
            <a:ext cx="2190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450" b="1" i="0">
                <a:solidFill>
                  <a:srgbClr val="F0C76F"/>
                </a:solidFill>
              </a:defRPr>
            </a:pPr>
            <a:r>
              <a:rPr sz="3450" b="1" i="0">
                <a:solidFill>
                  <a:srgbClr val="F0C76F"/>
                </a:solidFill>
              </a:rPr>
              <a:t>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B42891-7C08-4744-9A53-688D60B5D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19500"/>
            <a:ext cx="2190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A8B0B4"/>
                </a:solidFill>
              </a:defRPr>
            </a:pPr>
            <a:r>
              <a:rPr sz="1200" b="1" i="0">
                <a:solidFill>
                  <a:srgbClr val="A8B0B4"/>
                </a:solidFill>
              </a:rPr>
              <a:t>Days of expert conversations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33CE09-9AC5-4BAA-B557-D4A7722D6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2952750"/>
            <a:ext cx="2190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450" b="1" i="0">
                <a:solidFill>
                  <a:srgbClr val="F0C76F"/>
                </a:solidFill>
              </a:defRPr>
            </a:pPr>
            <a:r>
              <a:rPr sz="3450" b="1" i="0">
                <a:solidFill>
                  <a:srgbClr val="F0C76F"/>
                </a:solidFill>
              </a:rPr>
              <a:t>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4B1530-DD18-4875-86DF-74DCA15CE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3619500"/>
            <a:ext cx="2190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A8B0B4"/>
                </a:solidFill>
              </a:defRPr>
            </a:pPr>
            <a:r>
              <a:rPr sz="1200" b="1" i="0">
                <a:solidFill>
                  <a:srgbClr val="A8B0B4"/>
                </a:solidFill>
              </a:rPr>
              <a:t>Connected transformation lenses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C10CD6-1C67-4E2B-A46A-BFF6D0772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86300"/>
            <a:ext cx="657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8F7F4"/>
                </a:solidFill>
              </a:defRPr>
            </a:pPr>
            <a:r>
              <a:rPr sz="1500" b="1" i="0">
                <a:solidFill>
                  <a:srgbClr val="F8F7F4"/>
                </a:solidFill>
              </a:rPr>
              <a:t>Virtual · Prerecorded · Practical · Globally accessible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3004B69-40E2-4534-8A64-878176E59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219700"/>
            <a:ext cx="6667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8B0B4"/>
                </a:solidFill>
              </a:defRPr>
            </a:pPr>
            <a:r>
              <a:rPr sz="1350" b="0" i="0">
                <a:solidFill>
                  <a:srgbClr val="A8B0B4"/>
                </a:solidFill>
              </a:rPr>
              <a:t>Free attendee resources, VIP implementation programs and a first-of-its-kind AI Transformation Gap Guide extend the experience beyond the event.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AE53198-C188-4796-B4FD-9A5C5F0DA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AE18581-2B97-45EE-BF57-446AE669C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809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8B0B4"/>
                </a:solidFill>
              </a:defRPr>
            </a:pPr>
            <a:r>
              <a:rPr sz="825" b="1" i="0">
                <a:solidFill>
                  <a:srgbClr val="A8B0B4"/>
                </a:solidFill>
              </a:rPr>
              <a:t>THE TRANSFORMATION GAP SUMMIT · PARTNERSHIP OPPORTUNITIES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E89D130-D5DE-408E-A353-0DD182025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F0C76F"/>
                </a:solidFill>
              </a:defRPr>
            </a:pPr>
            <a:r>
              <a:rPr sz="900" b="1" i="0">
                <a:solidFill>
                  <a:srgbClr val="F0C76F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72020537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0B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2C83C12-BF9C-4C5F-9D3B-F082C5B12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0C76F"/>
                </a:solidFill>
              </a:defRPr>
            </a:pPr>
            <a:r>
              <a:rPr sz="1050" b="1" i="0">
                <a:solidFill>
                  <a:srgbClr val="F0C76F"/>
                </a:solidFill>
              </a:rPr>
              <a:t>HOSTED BY SUFFER TO TOUGHER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2341EC-5E4A-4F1A-B98E-CC8DA34D9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0C76F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7AD908-1245-4F92-9C4E-44A71B7EE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8F7F4"/>
                </a:solidFill>
              </a:defRPr>
            </a:pPr>
            <a:r>
              <a:rPr sz="3150" b="1" i="0">
                <a:solidFill>
                  <a:srgbClr val="F8F7F4"/>
                </a:solidFill>
              </a:rPr>
              <a:t>A human conversation about what change really requires.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47a18246e3401f"/>
          <a:srcRect xmlns:a="http://schemas.openxmlformats.org/drawingml/2006/main" l="6000" t="0" r="600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57250" y="2857500"/>
            <a:ext cx="2095500" cy="2381250"/>
          </a:xfrm>
          <a:prstGeom xmlns:a="http://schemas.openxmlformats.org/drawingml/2006/main" prst="roundRect">
            <a:avLst/>
          </a:prstGeom>
        </p:spPr>
      </p:pic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bf592ffce54ee4"/>
          <a:srcRect xmlns:a="http://schemas.openxmlformats.org/drawingml/2006/main" l="6000" t="0" r="600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429000" y="2857500"/>
            <a:ext cx="2095500" cy="2381250"/>
          </a:xfrm>
          <a:prstGeom xmlns:a="http://schemas.openxmlformats.org/drawingml/2006/main" prst="round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3D993C-748D-4CBD-957D-38926515F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3911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F8F7F4"/>
                </a:solidFill>
              </a:defRPr>
            </a:pPr>
            <a:r>
              <a:rPr sz="1575" b="1" i="0">
                <a:solidFill>
                  <a:srgbClr val="F8F7F4"/>
                </a:solidFill>
              </a:rPr>
              <a:t>Kelsey Dunbar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D840A8-0A0E-48B8-87EF-4A88B6786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3911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F8F7F4"/>
                </a:solidFill>
              </a:defRPr>
            </a:pPr>
            <a:r>
              <a:rPr sz="1575" b="1" i="0">
                <a:solidFill>
                  <a:srgbClr val="F8F7F4"/>
                </a:solidFill>
              </a:rPr>
              <a:t>Marc Rogala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890303-22FF-4018-9054-E8FE15890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857500"/>
            <a:ext cx="4953000" cy="2800350"/>
          </a:xfrm>
          <a:prstGeom xmlns:a="http://schemas.openxmlformats.org/drawingml/2006/main" prst="roundRect">
            <a:avLst>
              <a:gd name="adj" fmla="val 6122"/>
            </a:avLst>
          </a:prstGeom>
          <a:solidFill xmlns:a="http://schemas.openxmlformats.org/drawingml/2006/main">
            <a:srgbClr val="121A20"/>
          </a:solidFill>
          <a:ln xmlns:a="http://schemas.openxmlformats.org/drawingml/2006/main" w="9525">
            <a:solidFill>
              <a:srgbClr val="FFFFFF">
                <a:alpha val="16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8D41A3-28B4-4082-A28C-7C066560F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257550"/>
            <a:ext cx="409575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F8F7F4"/>
                </a:solidFill>
              </a:defRPr>
            </a:pPr>
            <a:r>
              <a:rPr sz="1650" b="0" i="0">
                <a:solidFill>
                  <a:srgbClr val="F8F7F4"/>
                </a:solidFill>
              </a:rPr>
              <a:t>The hosts bring the Suffer to Tougher mission into a curated conversation with researchers, authors, coaches, practitioners and people who have lived transformation firsthand.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01507D-1625-4A09-9E31-CDE117802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743450"/>
            <a:ext cx="4095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0C76F"/>
                </a:solidFill>
              </a:defRPr>
            </a:pPr>
            <a:r>
              <a:rPr sz="1350" b="1" i="0">
                <a:solidFill>
                  <a:srgbClr val="F0C76F"/>
                </a:solidFill>
              </a:rPr>
              <a:t>The result: a summit grounded in credibility, lived experience and practical next steps—not surface-level motivation.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E630AA-CF2F-48BB-85EF-E89B70EBE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D9E5804-0C99-426E-9C9F-6F4C77EB9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809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8B0B4"/>
                </a:solidFill>
              </a:defRPr>
            </a:pPr>
            <a:r>
              <a:rPr sz="825" b="1" i="0">
                <a:solidFill>
                  <a:srgbClr val="A8B0B4"/>
                </a:solidFill>
              </a:rPr>
              <a:t>THE TRANSFORMATION GAP SUMMIT · PARTNERSHIP OPPORTUNITIES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F125A6-B952-4B48-9611-0F762394A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F0C76F"/>
                </a:solidFill>
              </a:defRPr>
            </a:pPr>
            <a:r>
              <a:rPr sz="900" b="1" i="0">
                <a:solidFill>
                  <a:srgbClr val="F0C76F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73989760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0B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d2470fe4f5453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3CC832-28E0-42E1-B66D-9706ADD6B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0B0E">
              <a:alpha val="5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3D1AFFA-E26B-4406-98B3-F8EBEA324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590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F0C76F"/>
                </a:solidFill>
              </a:defRPr>
            </a:pPr>
            <a:r>
              <a:rPr sz="1125" b="1" i="0">
                <a:solidFill>
                  <a:srgbClr val="F0C76F"/>
                </a:solidFill>
              </a:rPr>
              <a:t>ONE AUDIENCE. SIX ENTRY POINTS.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FD95D7-4E34-4923-957F-EFEEE27AA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7334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300" b="1" i="0">
                <a:solidFill>
                  <a:srgbClr val="F8F7F4"/>
                </a:solidFill>
              </a:defRPr>
            </a:pPr>
            <a:r>
              <a:rPr sz="3300" b="1" i="0">
                <a:solidFill>
                  <a:srgbClr val="F8F7F4"/>
                </a:solidFill>
              </a:rPr>
              <a:t>Transformation is not one-dimensional.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29746E-A622-4A51-A1EF-33131C0A7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24790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0C76F"/>
                </a:solidFill>
              </a:defRPr>
            </a:pPr>
            <a:r>
              <a:rPr sz="1275" b="1" i="0">
                <a:solidFill>
                  <a:srgbClr val="F0C76F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48D9B7-9262-4B31-94A9-1837AE766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238375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F8F7F4"/>
                </a:solidFill>
              </a:defRPr>
            </a:pPr>
            <a:r>
              <a:rPr sz="1575" b="1" i="0">
                <a:solidFill>
                  <a:srgbClr val="F8F7F4"/>
                </a:solidFill>
              </a:rPr>
              <a:t>Identity &amp; Inner Transformation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9875C57-ACC6-40E5-A339-9CEFD07EB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24790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0C76F"/>
                </a:solidFill>
              </a:defRPr>
            </a:pPr>
            <a:r>
              <a:rPr sz="1275" b="1" i="0">
                <a:solidFill>
                  <a:srgbClr val="F0C76F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11782D-415D-438D-8592-B2F28FA99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238375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F8F7F4"/>
                </a:solidFill>
              </a:defRPr>
            </a:pPr>
            <a:r>
              <a:rPr sz="1575" b="1" i="0">
                <a:solidFill>
                  <a:srgbClr val="F8F7F4"/>
                </a:solidFill>
              </a:rPr>
              <a:t>Behavior, Habits &amp; Rewiring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013616-14E1-46BC-ACFA-F06E99E55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3850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0C76F"/>
                </a:solidFill>
              </a:defRPr>
            </a:pPr>
            <a:r>
              <a:rPr sz="1275" b="1" i="0">
                <a:solidFill>
                  <a:srgbClr val="F0C76F"/>
                </a:solidFill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AED1D9-ADA3-42EB-9CE2-90860875C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228975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F8F7F4"/>
                </a:solidFill>
              </a:defRPr>
            </a:pPr>
            <a:r>
              <a:rPr sz="1575" b="1" i="0">
                <a:solidFill>
                  <a:srgbClr val="F8F7F4"/>
                </a:solidFill>
              </a:rPr>
              <a:t>Body, Health &amp; Performance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304EEA-2A00-444D-A4F9-90A8F787E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23850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0C76F"/>
                </a:solidFill>
              </a:defRPr>
            </a:pPr>
            <a:r>
              <a:rPr sz="1275" b="1" i="0">
                <a:solidFill>
                  <a:srgbClr val="F0C76F"/>
                </a:solidFill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6AABD0E-0DB2-4383-91F9-A982BC474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3228975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F8F7F4"/>
                </a:solidFill>
              </a:defRPr>
            </a:pPr>
            <a:r>
              <a:rPr sz="1575" b="1" i="0">
                <a:solidFill>
                  <a:srgbClr val="F8F7F4"/>
                </a:solidFill>
              </a:rPr>
              <a:t>Life, Relationships &amp; Expression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65EC75-25A1-4356-A9C0-1219216B1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22910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0C76F"/>
                </a:solidFill>
              </a:defRPr>
            </a:pPr>
            <a:r>
              <a:rPr sz="1275" b="1" i="0">
                <a:solidFill>
                  <a:srgbClr val="F0C76F"/>
                </a:solidFill>
              </a:rPr>
              <a:t>05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179CEAF-D61D-4FDA-A13F-C753EFEDF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219575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F8F7F4"/>
                </a:solidFill>
              </a:defRPr>
            </a:pPr>
            <a:r>
              <a:rPr sz="1575" b="1" i="0">
                <a:solidFill>
                  <a:srgbClr val="F8F7F4"/>
                </a:solidFill>
              </a:rPr>
              <a:t>Business Transformation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ED2F128-BA98-4AC6-AA41-CCA86D4CC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422910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0C76F"/>
                </a:solidFill>
              </a:defRPr>
            </a:pPr>
            <a:r>
              <a:rPr sz="1275" b="1" i="0">
                <a:solidFill>
                  <a:srgbClr val="F0C76F"/>
                </a:solidFill>
              </a:rPr>
              <a:t>06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819D2E-66E2-4259-B73E-7F948806B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4219575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F8F7F4"/>
                </a:solidFill>
              </a:defRPr>
            </a:pPr>
            <a:r>
              <a:rPr sz="1575" b="1" i="0">
                <a:solidFill>
                  <a:srgbClr val="F8F7F4"/>
                </a:solidFill>
              </a:rPr>
              <a:t>Guides of Transformation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9A6BF7A-3DEE-4DD5-972B-F13BBB247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43550"/>
            <a:ext cx="781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0C76F"/>
                </a:solidFill>
              </a:defRPr>
            </a:pPr>
            <a:r>
              <a:rPr sz="1500" b="1" i="0">
                <a:solidFill>
                  <a:srgbClr val="F0C76F"/>
                </a:solidFill>
              </a:rPr>
              <a:t>Each lens creates a credible sponsorship pathway aligned with a distinct attendee need.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810E6B5-9B47-4098-8284-71008DF31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1902E49-8074-4ABA-92C2-68540AC54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809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8B0B4"/>
                </a:solidFill>
              </a:defRPr>
            </a:pPr>
            <a:r>
              <a:rPr sz="825" b="1" i="0">
                <a:solidFill>
                  <a:srgbClr val="A8B0B4"/>
                </a:solidFill>
              </a:rPr>
              <a:t>THE TRANSFORMATION GAP SUMMIT · PARTNERSHIP OPPORTUNITIES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0D37DDE-B1B5-44DE-BB04-585832012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F0C76F"/>
                </a:solidFill>
              </a:defRPr>
            </a:pPr>
            <a:r>
              <a:rPr sz="900" b="1" i="0">
                <a:solidFill>
                  <a:srgbClr val="F0C76F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85090416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EDE6D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C347BE2-156F-4178-956F-354F14C81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9B6B1F"/>
                </a:solidFill>
              </a:defRPr>
            </a:pPr>
            <a:r>
              <a:rPr sz="1050" b="1" i="0">
                <a:solidFill>
                  <a:srgbClr val="9B6B1F"/>
                </a:solidFill>
              </a:rPr>
              <a:t>THE FRAMEWORK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65CB489-5E05-46DB-B689-CD285F3BF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477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000" b="1" i="0">
                <a:solidFill>
                  <a:srgbClr val="070B0E"/>
                </a:solidFill>
              </a:defRPr>
            </a:pPr>
            <a:r>
              <a:rPr sz="3000" b="1" i="0">
                <a:solidFill>
                  <a:srgbClr val="070B0E"/>
                </a:solidFill>
              </a:rPr>
              <a:t>Partners can support the entire crossing—not just one moment of attention.</a:t>
            </a:r>
          </a:p>
        </p:txBody>
      </p:sp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814b066e564d51"/>
          <a:stretch xmlns:a="http://schemas.openxmlformats.org/drawingml/2006/main"/>
        </p:blipFill>
        <p:spPr>
          <a:xfrm xmlns:a="http://schemas.openxmlformats.org/drawingml/2006/main">
            <a:off x="3381375" y="2076450"/>
            <a:ext cx="5429250" cy="36195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A5C6DC-B624-4AC8-882B-8DD8E5B65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67400"/>
            <a:ext cx="10820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070B0E"/>
                </a:solidFill>
              </a:defRPr>
            </a:pPr>
            <a:r>
              <a:rPr sz="1425" b="1" i="0">
                <a:solidFill>
                  <a:srgbClr val="070B0E"/>
                </a:solidFill>
              </a:rPr>
              <a:t>Symptom → Pattern → Source → Crossing → Standard</a:t>
            </a:r>
          </a:p>
        </p:txBody>
      </p:sp>
    </p:spTree>
    <p:extLst>
      <p:ext uri="{BB962C8B-B14F-4D97-AF65-F5344CB8AC3E}">
        <p14:creationId xmlns:p14="http://schemas.microsoft.com/office/powerpoint/2010/main" val="165731506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0B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ABE157F-EBC6-467F-B8CE-E084FAC79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0C76F"/>
                </a:solidFill>
              </a:defRPr>
            </a:pPr>
            <a:r>
              <a:rPr sz="1050" b="1" i="0">
                <a:solidFill>
                  <a:srgbClr val="F0C76F"/>
                </a:solidFill>
              </a:rPr>
              <a:t>THE PARTNERSHIP PROPOSITION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1B54490-8302-41A4-8FC9-4E63AFD4E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0C76F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83EAF0-2D3F-4962-AA48-E0E478308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8F7F4"/>
                </a:solidFill>
              </a:defRPr>
            </a:pPr>
            <a:r>
              <a:rPr sz="3150" b="1" i="0">
                <a:solidFill>
                  <a:srgbClr val="F8F7F4"/>
                </a:solidFill>
              </a:rPr>
              <a:t>Turn the summit into a business outcome—not a logo placement.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DA6A835-E141-424D-BF71-1769BDADB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28950"/>
            <a:ext cx="2419350" cy="2171700"/>
          </a:xfrm>
          <a:prstGeom xmlns:a="http://schemas.openxmlformats.org/drawingml/2006/main" prst="roundRect">
            <a:avLst>
              <a:gd name="adj" fmla="val 7018"/>
            </a:avLst>
          </a:prstGeom>
          <a:solidFill xmlns:a="http://schemas.openxmlformats.org/drawingml/2006/main">
            <a:srgbClr val="121A20"/>
          </a:solidFill>
          <a:ln xmlns:a="http://schemas.openxmlformats.org/drawingml/2006/main" w="9525">
            <a:solidFill>
              <a:srgbClr val="FFFFFF">
                <a:alpha val="14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05C39D-C45E-48E6-8FFE-E84A22EF5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257550"/>
            <a:ext cx="47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0C76F"/>
                </a:solidFill>
              </a:defRPr>
            </a:pPr>
            <a:r>
              <a:rPr sz="1200" b="1" i="0">
                <a:solidFill>
                  <a:srgbClr val="F0C76F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24BC4F-71AE-41F0-869D-F9F590725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7147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F8F7F4"/>
                </a:solidFill>
              </a:defRPr>
            </a:pPr>
            <a:r>
              <a:rPr sz="1575" b="1" i="0">
                <a:solidFill>
                  <a:srgbClr val="F8F7F4"/>
                </a:solidFill>
              </a:rPr>
              <a:t>QUALIFIED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9B736BE-C8C1-4F6B-B3F9-5573E55B7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133850"/>
            <a:ext cx="1905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8B0B4"/>
                </a:solidFill>
              </a:defRPr>
            </a:pPr>
            <a:r>
              <a:rPr sz="1275" b="0" i="0">
                <a:solidFill>
                  <a:srgbClr val="A8B0B4"/>
                </a:solidFill>
              </a:rPr>
              <a:t>Reach a self-selecting audience actively seeking meaningful change.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BA928D-DD79-4089-AAEC-ADA03E3E9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28950"/>
            <a:ext cx="2419350" cy="2171700"/>
          </a:xfrm>
          <a:prstGeom xmlns:a="http://schemas.openxmlformats.org/drawingml/2006/main" prst="roundRect">
            <a:avLst>
              <a:gd name="adj" fmla="val 7018"/>
            </a:avLst>
          </a:prstGeom>
          <a:solidFill xmlns:a="http://schemas.openxmlformats.org/drawingml/2006/main">
            <a:srgbClr val="121A20"/>
          </a:solidFill>
          <a:ln xmlns:a="http://schemas.openxmlformats.org/drawingml/2006/main" w="9525">
            <a:solidFill>
              <a:srgbClr val="FFFFFF">
                <a:alpha val="14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CF8A92-76CC-417C-AD19-04806C90D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257550"/>
            <a:ext cx="47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0C76F"/>
                </a:solidFill>
              </a:defRPr>
            </a:pPr>
            <a:r>
              <a:rPr sz="1200" b="1" i="0">
                <a:solidFill>
                  <a:srgbClr val="F0C76F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F74378-2071-41C2-A4E4-625AF1B39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7147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F8F7F4"/>
                </a:solidFill>
              </a:defRPr>
            </a:pPr>
            <a:r>
              <a:rPr sz="1575" b="1" i="0">
                <a:solidFill>
                  <a:srgbClr val="F8F7F4"/>
                </a:solidFill>
              </a:rPr>
              <a:t>AUTHORITY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2739BE6-E466-4499-92C5-135015166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133850"/>
            <a:ext cx="1905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8B0B4"/>
                </a:solidFill>
              </a:defRPr>
            </a:pPr>
            <a:r>
              <a:rPr sz="1275" b="0" i="0">
                <a:solidFill>
                  <a:srgbClr val="A8B0B4"/>
                </a:solidFill>
              </a:rPr>
              <a:t>Build credibility beside trusted experts by helping attendees make progress.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44DAED3-5857-48B9-8093-FE726DCDE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028950"/>
            <a:ext cx="2419350" cy="2171700"/>
          </a:xfrm>
          <a:prstGeom xmlns:a="http://schemas.openxmlformats.org/drawingml/2006/main" prst="roundRect">
            <a:avLst>
              <a:gd name="adj" fmla="val 7018"/>
            </a:avLst>
          </a:prstGeom>
          <a:solidFill xmlns:a="http://schemas.openxmlformats.org/drawingml/2006/main">
            <a:srgbClr val="14262B"/>
          </a:solidFill>
          <a:ln xmlns:a="http://schemas.openxmlformats.org/drawingml/2006/main" w="9525">
            <a:solidFill>
              <a:srgbClr val="D6A44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2A9D180-D78D-4011-B06F-973DB5754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257550"/>
            <a:ext cx="47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0C76F"/>
                </a:solidFill>
              </a:defRPr>
            </a:pPr>
            <a:r>
              <a:rPr sz="1200" b="1" i="0">
                <a:solidFill>
                  <a:srgbClr val="F0C76F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858104F-5421-4C2D-8CAA-297CB406D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7147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F8F7F4"/>
                </a:solidFill>
              </a:defRPr>
            </a:pPr>
            <a:r>
              <a:rPr sz="1575" b="1" i="0">
                <a:solidFill>
                  <a:srgbClr val="F8F7F4"/>
                </a:solidFill>
              </a:rPr>
              <a:t>ACTION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887E02A-9660-46F7-942C-29A4A2DCC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133850"/>
            <a:ext cx="1905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8B0B4"/>
                </a:solidFill>
              </a:defRPr>
            </a:pPr>
            <a:r>
              <a:rPr sz="1275" b="0" i="0">
                <a:solidFill>
                  <a:srgbClr val="A8B0B4"/>
                </a:solidFill>
              </a:rPr>
              <a:t>Create consent-based opt-ins, trials, product discovery and next steps.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5161E8-6F53-4C56-9C94-F6624AE86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028950"/>
            <a:ext cx="2419350" cy="2171700"/>
          </a:xfrm>
          <a:prstGeom xmlns:a="http://schemas.openxmlformats.org/drawingml/2006/main" prst="roundRect">
            <a:avLst>
              <a:gd name="adj" fmla="val 7018"/>
            </a:avLst>
          </a:prstGeom>
          <a:solidFill xmlns:a="http://schemas.openxmlformats.org/drawingml/2006/main">
            <a:srgbClr val="121A20"/>
          </a:solidFill>
          <a:ln xmlns:a="http://schemas.openxmlformats.org/drawingml/2006/main" w="9525">
            <a:solidFill>
              <a:srgbClr val="FFFFFF">
                <a:alpha val="1400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DABF2D-5813-4F98-BC47-403C41B28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3257550"/>
            <a:ext cx="47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0C76F"/>
                </a:solidFill>
              </a:defRPr>
            </a:pPr>
            <a:r>
              <a:rPr sz="1200" b="1" i="0">
                <a:solidFill>
                  <a:srgbClr val="F0C76F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6565D73-6CC6-4601-AFD4-2003C160A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37147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F8F7F4"/>
                </a:solidFill>
              </a:defRPr>
            </a:pPr>
            <a:r>
              <a:rPr sz="1575" b="1" i="0">
                <a:solidFill>
                  <a:srgbClr val="F8F7F4"/>
                </a:solidFill>
              </a:rPr>
              <a:t>EVERGREEN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6A3395A-7134-47CA-9AA6-89D2B1C84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4133850"/>
            <a:ext cx="1905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8B0B4"/>
                </a:solidFill>
              </a:defRPr>
            </a:pPr>
            <a:r>
              <a:rPr sz="1275" b="0" i="0">
                <a:solidFill>
                  <a:srgbClr val="A8B0B4"/>
                </a:solidFill>
              </a:rPr>
              <a:t>Extend value through reusable content, VIP, replays and implementation.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D684E33-8047-4585-988C-88F3EC201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B4B896D-25A1-4137-A0CF-BA509FEAD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809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8B0B4"/>
                </a:solidFill>
              </a:defRPr>
            </a:pPr>
            <a:r>
              <a:rPr sz="825" b="1" i="0">
                <a:solidFill>
                  <a:srgbClr val="A8B0B4"/>
                </a:solidFill>
              </a:rPr>
              <a:t>THE TRANSFORMATION GAP SUMMIT · PARTNERSHIP OPPORTUNITIES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AF85FB4-21D1-4FC7-923B-EE740176F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F0C76F"/>
                </a:solidFill>
              </a:defRPr>
            </a:pPr>
            <a:r>
              <a:rPr sz="900" b="1" i="0">
                <a:solidFill>
                  <a:srgbClr val="F0C76F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14879082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E15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660E1E9-DF5C-4632-A4AA-06954E03B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0C76F"/>
                </a:solidFill>
              </a:defRPr>
            </a:pPr>
            <a:r>
              <a:rPr sz="1050" b="1" i="0">
                <a:solidFill>
                  <a:srgbClr val="F0C76F"/>
                </a:solidFill>
              </a:rPr>
              <a:t>A COMPLETE INTEGRATION ECOSYSTEM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3AA30C-4339-484D-8F66-D0523031E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66775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0C76F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B65DC5E-A629-4D6B-BC50-B54CD2FE6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8F7F4"/>
                </a:solidFill>
              </a:defRPr>
            </a:pPr>
            <a:r>
              <a:rPr sz="3150" b="1" i="0">
                <a:solidFill>
                  <a:srgbClr val="F8F7F4"/>
                </a:solidFill>
              </a:rPr>
              <a:t>Your brand can create value at every stage of the audience journey.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3D25FA-8775-4BAB-BFAE-A85B98249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57500"/>
            <a:ext cx="552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F0C76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58B4E7-4D7A-449E-9D45-469630223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4800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8F7F4"/>
                </a:solidFill>
              </a:defRPr>
            </a:pPr>
            <a:r>
              <a:rPr sz="1350" b="1" i="0">
                <a:solidFill>
                  <a:srgbClr val="F8F7F4"/>
                </a:solidFill>
              </a:rPr>
              <a:t>DISCOVERY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E88039-5AC9-442D-92FD-8AD9F17F7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90900"/>
            <a:ext cx="295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Earn attention before the event begins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0B2AFA3-374E-405C-98A6-704E7FBC8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857500"/>
            <a:ext cx="552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F0C76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F1C7F7B-6291-4EA6-A59E-99BA2A517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04800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8F7F4"/>
                </a:solidFill>
              </a:defRPr>
            </a:pPr>
            <a:r>
              <a:rPr sz="1350" b="1" i="0">
                <a:solidFill>
                  <a:srgbClr val="F8F7F4"/>
                </a:solidFill>
              </a:rPr>
              <a:t>AUTHORITY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0D31F1-1A06-4600-85CB-E74853B5B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390900"/>
            <a:ext cx="295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Expert education, track ownership and host integration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0071EF-76DB-4604-B9C3-8507B3276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857500"/>
            <a:ext cx="552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F0C76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FB91D4-D50A-48A8-88F1-B23C059B6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04800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8F7F4"/>
                </a:solidFill>
              </a:defRPr>
            </a:pPr>
            <a:r>
              <a:rPr sz="1350" b="1" i="0">
                <a:solidFill>
                  <a:srgbClr val="F8F7F4"/>
                </a:solidFill>
              </a:rPr>
              <a:t>ACTIVATION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881EE21-C7A4-45A5-84C7-A9AE4E273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390900"/>
            <a:ext cx="295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Assessment, resource, trial or product experience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6A9FCA-5FE7-4D15-A80D-F61D83E4B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10050"/>
            <a:ext cx="552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E7181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11059B0-8EF6-4C3B-AC2E-A2095A3B6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0055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8F7F4"/>
                </a:solidFill>
              </a:defRPr>
            </a:pPr>
            <a:r>
              <a:rPr sz="1350" b="1" i="0">
                <a:solidFill>
                  <a:srgbClr val="F8F7F4"/>
                </a:solidFill>
              </a:rPr>
              <a:t>CONVERSION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41B497-F96A-4B8F-83A1-3C29D451A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43450"/>
            <a:ext cx="295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Consent-based next steps and lifetime value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AF0AFA-6B0E-457A-ADFD-FE760C38C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210050"/>
            <a:ext cx="552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E7181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19110E-4010-4033-94B0-D6C54515A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40055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8F7F4"/>
                </a:solidFill>
              </a:defRPr>
            </a:pPr>
            <a:r>
              <a:rPr sz="1350" b="1" i="0">
                <a:solidFill>
                  <a:srgbClr val="F8F7F4"/>
                </a:solidFill>
              </a:rPr>
              <a:t>CONTINUATION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8DF8DCF-0D45-4DDC-9AD6-DFF3BC4F0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743450"/>
            <a:ext cx="295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Governed, contextual post-summit support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AC3D143-DC1E-4F5E-93AF-A6279A239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210050"/>
            <a:ext cx="552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E7181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775C38F-B3C1-4DC3-9D21-204DE7680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40055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8F7F4"/>
                </a:solidFill>
              </a:defRPr>
            </a:pPr>
            <a:r>
              <a:rPr sz="1350" b="1" i="0">
                <a:solidFill>
                  <a:srgbClr val="F8F7F4"/>
                </a:solidFill>
              </a:rPr>
              <a:t>INSIGHT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C1FF1F9-BB16-4B7E-8F31-4ABC029F9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743450"/>
            <a:ext cx="295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8B0B4"/>
                </a:solidFill>
              </a:defRPr>
            </a:pPr>
            <a:r>
              <a:rPr sz="1200" b="0" i="0">
                <a:solidFill>
                  <a:srgbClr val="A8B0B4"/>
                </a:solidFill>
              </a:rPr>
              <a:t>Reporting, reusable content and next opportunity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493D926-DB8D-4D40-ACA5-1978F29A9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4052423-88BC-4DAE-BF20-4098B7AFE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809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8B0B4"/>
                </a:solidFill>
              </a:defRPr>
            </a:pPr>
            <a:r>
              <a:rPr sz="825" b="1" i="0">
                <a:solidFill>
                  <a:srgbClr val="A8B0B4"/>
                </a:solidFill>
              </a:rPr>
              <a:t>THE TRANSFORMATION GAP SUMMIT · PARTNERSHIP OPPORTUNITIES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35ABAA4-80DB-4ECF-8001-B5E4A11DA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F0C76F"/>
                </a:solidFill>
              </a:defRPr>
            </a:pPr>
            <a:r>
              <a:rPr sz="900" b="1" i="0">
                <a:solidFill>
                  <a:srgbClr val="F0C76F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6179262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0B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8703934-4B7D-42EF-9F61-8FA1CDDDA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0C76F"/>
                </a:solidFill>
              </a:defRPr>
            </a:pPr>
            <a:r>
              <a:rPr sz="1050" b="1" i="0">
                <a:solidFill>
                  <a:srgbClr val="F0C76F"/>
                </a:solidFill>
              </a:rPr>
              <a:t>01 · FLAGSHIP PARTNERSHIP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C6558E-D389-4C57-830C-B3384C20F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7620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300" b="1" i="0">
                <a:solidFill>
                  <a:srgbClr val="F8F7F4"/>
                </a:solidFill>
              </a:defRPr>
            </a:pPr>
            <a:r>
              <a:rPr sz="3300" b="1" i="0">
                <a:solidFill>
                  <a:srgbClr val="F8F7F4"/>
                </a:solidFill>
              </a:rPr>
              <a:t>Presenting Transformation Partner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77E2EB2-C05D-44A2-BFBB-E62B2DB60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857250"/>
            <a:ext cx="2857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3750" b="1" i="0">
                <a:solidFill>
                  <a:srgbClr val="F0C76F"/>
                </a:solidFill>
              </a:defRPr>
            </a:pPr>
            <a:r>
              <a:rPr sz="3750" b="1" i="0">
                <a:solidFill>
                  <a:srgbClr val="F0C76F"/>
                </a:solidFill>
              </a:rPr>
              <a:t>$12,500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4DAA5D-B5DA-49E4-ABE7-25487CC59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63830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A8B0B4"/>
                </a:solidFill>
              </a:defRPr>
            </a:pPr>
            <a:r>
              <a:rPr sz="975" b="1" i="0">
                <a:solidFill>
                  <a:srgbClr val="A8B0B4"/>
                </a:solidFill>
              </a:rPr>
              <a:t>ONE AVAILABLE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FA79591-552E-40BF-97FF-26E8199B2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6A44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F9CD97-2973-4F85-8C4A-E29094807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14600"/>
            <a:ext cx="47625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Summit-wide presenting designation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</a:t>
            </a:r>
            <a:r>
              <a:rPr sz="1500" b="0" i="0">
                <a:solidFill>
                  <a:srgbClr val="F8F7F4"/>
                </a:solidFill>
              </a:rPr>
              <a:t>Primary registration, programming, VIP and replay placement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</a:t>
            </a:r>
            <a:r>
              <a:rPr sz="1500" b="0" i="0">
                <a:solidFill>
                  <a:srgbClr val="F8F7F4"/>
                </a:solidFill>
              </a:rPr>
              <a:t>Category exclusivity and daily host recognition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</a:t>
            </a:r>
            <a:r>
              <a:rPr sz="1500" b="0" i="0">
                <a:solidFill>
                  <a:srgbClr val="F8F7F4"/>
                </a:solidFill>
              </a:rPr>
              <a:t>Dedicated pre- and post-summit email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</a:t>
            </a:r>
            <a:r>
              <a:rPr sz="1500" b="0" i="0">
                <a:solidFill>
                  <a:srgbClr val="F8F7F4"/>
                </a:solidFill>
              </a:rPr>
              <a:t>Featured profile with consent-based CTA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Hosted 20–30-minute educational conversation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390975-60C6-4A38-9691-5E70D22E3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514600"/>
            <a:ext cx="47625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</a:t>
            </a:r>
            <a:r>
              <a:rPr sz="1500" b="0" i="0">
                <a:solidFill>
                  <a:srgbClr val="F8F7F4"/>
                </a:solidFill>
              </a:rPr>
              <a:t>Resource, assessment, trial or product experience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</a:t>
            </a:r>
            <a:r>
              <a:rPr sz="1500" b="0" i="0">
                <a:solidFill>
                  <a:srgbClr val="F8F7F4"/>
                </a:solidFill>
              </a:rPr>
              <a:t>Selected email and host-read integrations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</a:t>
            </a:r>
            <a:r>
              <a:rPr sz="1500" b="0" i="0">
                <a:solidFill>
                  <a:srgbClr val="F8F7F4"/>
                </a:solidFill>
              </a:rPr>
              <a:t>Reusable approved content assets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Six social acknowledgments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Eight VIP passes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F8F7F4"/>
                </a:solidFill>
              </a:defRPr>
            </a:pPr>
            <a:r>
              <a:rPr sz="1500" b="0" i="0">
                <a:solidFill>
                  <a:srgbClr val="F8F7F4"/>
                </a:solidFill>
              </a:rPr>
              <a:t>• </a:t>
            </a:r>
            <a:r>
              <a:rPr sz="1500" b="0" i="0">
                <a:solidFill>
                  <a:srgbClr val="F8F7F4"/>
                </a:solidFill>
              </a:rPr>
              <a:t>Full-funnel performance report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C599392-DCE1-4717-90ED-C8CAB9BF7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8204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1B2428"/>
          </a:solidFill>
          <a:ln xmlns:a="http://schemas.openxmlformats.org/drawingml/2006/main" w="9525">
            <a:solidFill>
              <a:srgbClr val="FFFFFF">
                <a:alpha val="14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DE5966-7133-465F-8E59-09AA9B54F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734050"/>
            <a:ext cx="10363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0C76F"/>
                </a:solidFill>
              </a:defRPr>
            </a:pPr>
            <a:r>
              <a:rPr sz="1350" b="1" i="0">
                <a:solidFill>
                  <a:srgbClr val="F0C76F"/>
                </a:solidFill>
              </a:rPr>
              <a:t>Best for category leadership, qualified market access, measurable action and long-term brand position.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168EE30-D3B5-4519-83F2-018FCD404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7D77D4-CA7F-40DD-9D56-4BAC9C9B7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809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8B0B4"/>
                </a:solidFill>
              </a:defRPr>
            </a:pPr>
            <a:r>
              <a:rPr sz="825" b="1" i="0">
                <a:solidFill>
                  <a:srgbClr val="A8B0B4"/>
                </a:solidFill>
              </a:rPr>
              <a:t>THE TRANSFORMATION GAP SUMMIT · PARTNERSHIP OPPORTUNITIES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5887202-4DE7-4F0E-AF87-A50AC5980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F0C76F"/>
                </a:solidFill>
              </a:defRPr>
            </a:pPr>
            <a:r>
              <a:rPr sz="900" b="1" i="0">
                <a:solidFill>
                  <a:srgbClr val="F0C76F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82875636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2026-07-29T16:17:46.3440000Z</dcterms:created>
  <dcterms:modified xsi:type="dcterms:W3CDTF">2026-07-29T16:17:46.3440000Z</dcterms:modified>
</coreProperties>
</file>